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4" r:id="rId1"/>
  </p:sldMasterIdLst>
  <p:notesMasterIdLst>
    <p:notesMasterId r:id="rId22"/>
  </p:notesMasterIdLst>
  <p:sldIdLst>
    <p:sldId id="256" r:id="rId2"/>
    <p:sldId id="257" r:id="rId3"/>
    <p:sldId id="258" r:id="rId4"/>
    <p:sldId id="259" r:id="rId5"/>
    <p:sldId id="260" r:id="rId6"/>
    <p:sldId id="261" r:id="rId7"/>
    <p:sldId id="280" r:id="rId8"/>
    <p:sldId id="281" r:id="rId9"/>
    <p:sldId id="262" r:id="rId10"/>
    <p:sldId id="266" r:id="rId11"/>
    <p:sldId id="267" r:id="rId12"/>
    <p:sldId id="268" r:id="rId13"/>
    <p:sldId id="269" r:id="rId14"/>
    <p:sldId id="270" r:id="rId15"/>
    <p:sldId id="276" r:id="rId16"/>
    <p:sldId id="278" r:id="rId17"/>
    <p:sldId id="271" r:id="rId18"/>
    <p:sldId id="272" r:id="rId19"/>
    <p:sldId id="279" r:id="rId20"/>
    <p:sldId id="273"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77" autoAdjust="0"/>
  </p:normalViewPr>
  <p:slideViewPr>
    <p:cSldViewPr>
      <p:cViewPr varScale="1">
        <p:scale>
          <a:sx n="78" d="100"/>
          <a:sy n="78" d="100"/>
        </p:scale>
        <p:origin x="-157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96771662-E883-472D-9CD7-36BE6AE49A75}" type="datetimeFigureOut">
              <a:rPr lang="en-US" smtClean="0"/>
              <a:t>3/10/2014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09BC996-7572-42C4-A8B9-21F8CF2C8877}" type="slidenum">
              <a:rPr lang="en-US" smtClean="0"/>
              <a:t>‹#›</a:t>
            </a:fld>
            <a:endParaRPr lang="en-US"/>
          </a:p>
        </p:txBody>
      </p:sp>
    </p:spTree>
    <p:extLst>
      <p:ext uri="{BB962C8B-B14F-4D97-AF65-F5344CB8AC3E}">
        <p14:creationId xmlns:p14="http://schemas.microsoft.com/office/powerpoint/2010/main" val="232892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BC996-7572-42C4-A8B9-21F8CF2C8877}" type="slidenum">
              <a:rPr lang="en-US" smtClean="0"/>
              <a:t>1</a:t>
            </a:fld>
            <a:endParaRPr lang="en-US"/>
          </a:p>
        </p:txBody>
      </p:sp>
    </p:spTree>
    <p:extLst>
      <p:ext uri="{BB962C8B-B14F-4D97-AF65-F5344CB8AC3E}">
        <p14:creationId xmlns:p14="http://schemas.microsoft.com/office/powerpoint/2010/main" val="412378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these Packer</a:t>
            </a:r>
            <a:r>
              <a:rPr lang="en-US" baseline="0" dirty="0" smtClean="0"/>
              <a:t> fans, layering is the preferred method of dressing for the cold. This “Dressing for cold weather” video demonstrates the concept of layering.</a:t>
            </a:r>
          </a:p>
          <a:p>
            <a:endParaRPr lang="en-US" baseline="0" dirty="0" smtClean="0"/>
          </a:p>
          <a:p>
            <a:pPr defTabSz="932871">
              <a:defRPr/>
            </a:pPr>
            <a:r>
              <a:rPr lang="en-US" dirty="0" smtClean="0"/>
              <a:t>Again,</a:t>
            </a:r>
            <a:r>
              <a:rPr lang="en-US" baseline="0" dirty="0" smtClean="0"/>
              <a:t> w</a:t>
            </a:r>
            <a:r>
              <a:rPr lang="en-US" dirty="0" smtClean="0"/>
              <a:t>ear </a:t>
            </a:r>
            <a:r>
              <a:rPr lang="en-US" dirty="0"/>
              <a:t>a minimum of three layers of clothing: an outer layer that breaks the wind, a middle layer that retains insulation, and an inner layer that allows for ventilation.  In some arthritic conditions though, if layers are too heavy or too tight, pain can increase</a:t>
            </a:r>
            <a:r>
              <a:rPr lang="en-US" dirty="0" smtClean="0"/>
              <a:t>. Also, cotton is not recommended for the inner layer as it does not wick moisture the way silk,</a:t>
            </a:r>
            <a:r>
              <a:rPr lang="en-US" baseline="0" dirty="0" smtClean="0"/>
              <a:t> polypropylene or wool does.</a:t>
            </a:r>
            <a:endParaRPr lang="en-US" dirty="0"/>
          </a:p>
          <a:p>
            <a:endParaRPr lang="en-US" dirty="0" smtClean="0"/>
          </a:p>
          <a:p>
            <a:r>
              <a:rPr lang="en-US" dirty="0" smtClean="0"/>
              <a:t>It is also important to keep a change of clothes available in case your clothes get wet or you sweat excessively.</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10</a:t>
            </a:fld>
            <a:endParaRPr lang="en-US"/>
          </a:p>
        </p:txBody>
      </p:sp>
    </p:spTree>
    <p:extLst>
      <p:ext uri="{BB962C8B-B14F-4D97-AF65-F5344CB8AC3E}">
        <p14:creationId xmlns:p14="http://schemas.microsoft.com/office/powerpoint/2010/main" val="339832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Carry hand and foot warmers with you or keep a supply in the truck. They are an inexpensive way to stay warm for several hours. </a:t>
            </a:r>
          </a:p>
          <a:p>
            <a:pPr lvl="0"/>
            <a:r>
              <a:rPr lang="en-US" dirty="0"/>
              <a:t>Protect your hands with insulated gloves. Mittens may work better in very cold conditions and might be easier for those with arthritis in their hands. Some wear gloves under a pair of mittens for warmth and remove mittens to use gloved fingers as needed</a:t>
            </a:r>
            <a:r>
              <a:rPr lang="en-US" dirty="0" smtClean="0"/>
              <a:t>. Others</a:t>
            </a:r>
            <a:r>
              <a:rPr lang="en-US" baseline="0" dirty="0" smtClean="0"/>
              <a:t> use mitten/fingerless glove combos.</a:t>
            </a:r>
            <a:endParaRPr lang="en-US" dirty="0"/>
          </a:p>
          <a:p>
            <a:pPr lvl="0"/>
            <a:r>
              <a:rPr lang="en-US" dirty="0"/>
              <a:t>Protect your feet from cold and dampness with layered socks inside comfortable, insulated boots. Tight fitting boots restrict blood circulation and increase foot pain</a:t>
            </a:r>
            <a:r>
              <a:rPr lang="en-US" dirty="0" smtClean="0"/>
              <a:t>. Felt-lined, rubber bottomed, leather-topped boots with removable felt insoles</a:t>
            </a:r>
            <a:r>
              <a:rPr lang="en-US" baseline="0" dirty="0" smtClean="0"/>
              <a:t> are best suited for heavy work in cold since leather is porous, allowing the boots to “breathe” and let perspiration to evaporate. However, if work involves standing in water or slush, e.g., farming, waterproof boots are preferred. However, they prevent perspiration to escape and the socks will become wet more quickly. So extra socks need to be kept close by.</a:t>
            </a:r>
            <a:endParaRPr lang="en-US" dirty="0"/>
          </a:p>
          <a:p>
            <a:pPr lvl="0"/>
            <a:r>
              <a:rPr lang="en-US" dirty="0"/>
              <a:t>Protect your head and face. Though </a:t>
            </a:r>
            <a:r>
              <a:rPr lang="en-US" dirty="0" smtClean="0"/>
              <a:t>it is not clear how much heat loss occurs from the head and neck, there are three features that make them</a:t>
            </a:r>
            <a:r>
              <a:rPr lang="en-US" baseline="0" dirty="0" smtClean="0"/>
              <a:t> a major source of heat loss: the blood flow to the brain is large, the bone which surrounds the brain is a good conductor of heat, and the overlying scalp is thin and contains little insulating fat or other protection (bald heads). Warm headgear is essential. Caps work better than hoods as the fit more snugly. In certain conditions, facemasks may be needed.</a:t>
            </a:r>
            <a:endParaRPr lang="en-US" dirty="0"/>
          </a:p>
          <a:p>
            <a:r>
              <a:rPr lang="en-US" dirty="0" smtClean="0">
                <a:effectLst/>
              </a:rPr>
              <a:t>Exposure of the eyes to winter conditions such as cold temperatures, wind, and intense glare caused by snow poses a variety of hazards. Injuries incurred from exposure to extreme cold range from eye pain and blurred, decreased, or double vision to severe sensitivity to light and even vision loss. Overexposure to glare can cause </a:t>
            </a:r>
            <a:r>
              <a:rPr lang="en-US" dirty="0" smtClean="0">
                <a:effectLst/>
              </a:rPr>
              <a:t>snow blindness, </a:t>
            </a:r>
            <a:r>
              <a:rPr lang="en-US" dirty="0" smtClean="0">
                <a:effectLst/>
              </a:rPr>
              <a:t>a corneal injury that leads to redness, swelling, or a dry, scratchy feeling in the eyes. Wind not only blows debris and snow into the eyes, but also can cause temperatures to feel far colder than they actually are, exacerbating dryness, discomfort, and injury. </a:t>
            </a:r>
            <a:r>
              <a:rPr lang="en-US" baseline="0" dirty="0" smtClean="0">
                <a:effectLst/>
              </a:rPr>
              <a:t>goggles may be needed by some outdoor workers in extreme conditions.</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11</a:t>
            </a:fld>
            <a:endParaRPr lang="en-US"/>
          </a:p>
        </p:txBody>
      </p:sp>
    </p:spTree>
    <p:extLst>
      <p:ext uri="{BB962C8B-B14F-4D97-AF65-F5344CB8AC3E}">
        <p14:creationId xmlns:p14="http://schemas.microsoft.com/office/powerpoint/2010/main" val="1671521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How can one reduce the risk of cold stress as well as work safely while reducing the pain of arthritis?</a:t>
            </a:r>
          </a:p>
          <a:p>
            <a:pPr marL="171450" lvl="0" indent="-171450">
              <a:buFont typeface="Arial" panose="020B0604020202020204" pitchFamily="34" charset="0"/>
              <a:buChar char="•"/>
            </a:pPr>
            <a:r>
              <a:rPr lang="en-US" dirty="0" smtClean="0"/>
              <a:t>Use </a:t>
            </a:r>
            <a:r>
              <a:rPr lang="en-US" dirty="0"/>
              <a:t>on-site sources of heat, such as air jets and radiant heaters, to provide warmth.</a:t>
            </a:r>
          </a:p>
          <a:p>
            <a:pPr marL="171450" lvl="0" indent="-171450">
              <a:buFont typeface="Arial" panose="020B0604020202020204" pitchFamily="34" charset="0"/>
              <a:buChar char="•"/>
            </a:pPr>
            <a:r>
              <a:rPr lang="en-US" dirty="0"/>
              <a:t>Make sure that a heated shelter or vehicle is available for anyone who has experienced prolonged exposure to wind chill temperatures below 20 degrees F.</a:t>
            </a:r>
          </a:p>
          <a:p>
            <a:pPr marL="171450" lvl="0" indent="-171450">
              <a:buFont typeface="Arial" panose="020B0604020202020204" pitchFamily="34" charset="0"/>
              <a:buChar char="•"/>
            </a:pPr>
            <a:r>
              <a:rPr lang="en-US" dirty="0"/>
              <a:t>Reduce drafty or windy areas in buildings </a:t>
            </a:r>
            <a:r>
              <a:rPr lang="en-US" dirty="0" smtClean="0"/>
              <a:t>or barns to </a:t>
            </a:r>
            <a:r>
              <a:rPr lang="en-US" dirty="0"/>
              <a:t>shield work areas.</a:t>
            </a:r>
          </a:p>
          <a:p>
            <a:pPr marL="171450" lvl="0" indent="-171450">
              <a:buFont typeface="Arial" panose="020B0604020202020204" pitchFamily="34" charset="0"/>
              <a:buChar char="•"/>
            </a:pPr>
            <a:r>
              <a:rPr lang="en-US" dirty="0"/>
              <a:t>Use thermal insulating material on handles of equipment to reduce pain when touching cold objects. Touching cold objects with bare hands can exacerbate the pain. The same is true for cold, unprotected </a:t>
            </a:r>
            <a:r>
              <a:rPr lang="en-US" dirty="0" smtClean="0"/>
              <a:t>surfaces.</a:t>
            </a:r>
            <a:r>
              <a:rPr lang="en-US" baseline="0" dirty="0" smtClean="0"/>
              <a:t> </a:t>
            </a:r>
            <a:r>
              <a:rPr lang="en-US" dirty="0" smtClean="0"/>
              <a:t>Avoid </a:t>
            </a:r>
            <a:r>
              <a:rPr lang="en-US" dirty="0"/>
              <a:t>sitting or kneeling on cold, unprotected surfaces. Use thermal mats.  To reduce joint stiffness, alternate between sitting and standing.  Sitting or standing for long periods of time can reduce blood circulation. Stretch frequently.</a:t>
            </a:r>
          </a:p>
          <a:p>
            <a:pPr marL="171450" lvl="0" indent="-171450">
              <a:buFont typeface="Arial" panose="020B0604020202020204" pitchFamily="34" charset="0"/>
              <a:buChar char="•"/>
            </a:pPr>
            <a:r>
              <a:rPr lang="en-US" dirty="0"/>
              <a:t>Warm up equipment, machinery, and tools or keep them in a heated building. Use care when handling fuels and solvents, especially gasoline. Rapid evaporation has a super cooling effect on the skin.</a:t>
            </a:r>
          </a:p>
          <a:p>
            <a:pPr marL="171450" indent="-171450">
              <a:buFont typeface="Arial" panose="020B0604020202020204" pitchFamily="34" charset="0"/>
              <a:buChar char="•"/>
            </a:pPr>
            <a:r>
              <a:rPr lang="en-US" dirty="0" smtClean="0"/>
              <a:t>Arthritic joints react more slowly. Braking and shifting gears may take longer and steering can be painful. This is especially true</a:t>
            </a:r>
            <a:r>
              <a:rPr lang="en-US" baseline="0" dirty="0" smtClean="0"/>
              <a:t> in cold weather. Drive defensively and cautiously.</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12</a:t>
            </a:fld>
            <a:endParaRPr lang="en-US"/>
          </a:p>
        </p:txBody>
      </p:sp>
    </p:spTree>
    <p:extLst>
      <p:ext uri="{BB962C8B-B14F-4D97-AF65-F5344CB8AC3E}">
        <p14:creationId xmlns:p14="http://schemas.microsoft.com/office/powerpoint/2010/main" val="405710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Workers need to be training not only about cold-induced illnesses and injuries, but also to determine environmental or work site conditions that may cause cold stress. They should be especially trained in recognizing the signs of cold stress or cold-induced injuries like hypothermia and frostbite. Training might seem like a pain, but if not prepared, it will be a pain.</a:t>
            </a:r>
          </a:p>
          <a:p>
            <a:pPr marL="171450" indent="-171450">
              <a:buFont typeface="Arial" panose="020B0604020202020204" pitchFamily="34" charset="0"/>
              <a:buChar char="•"/>
            </a:pPr>
            <a:r>
              <a:rPr lang="en-US" dirty="0" smtClean="0"/>
              <a:t>Don’t push yourself too much. Just because you have to work outside and it feels like stepping into a walk-in freezer, it doesn’t mean you have to face the frigid winds all day. Break</a:t>
            </a:r>
            <a:r>
              <a:rPr lang="en-US" baseline="0" dirty="0" smtClean="0"/>
              <a:t> a task into shifts so you can take frequent, short breaks in warm dry shelters.</a:t>
            </a:r>
          </a:p>
          <a:p>
            <a:pPr marL="171450" indent="-171450">
              <a:buFont typeface="Arial" panose="020B0604020202020204" pitchFamily="34" charset="0"/>
              <a:buChar char="•"/>
            </a:pPr>
            <a:r>
              <a:rPr lang="en-US" baseline="0" dirty="0" smtClean="0"/>
              <a:t>Sure, you may want to be left to yourself while working. But, this is not the time to enjoy solitude. Get a partner and monitor each other for signs of cold stress. Don’t be stubborn because it is difficult to determine danger signs when you only have yourself to rely on.</a:t>
            </a:r>
          </a:p>
          <a:p>
            <a:pPr marL="171450" indent="-171450">
              <a:buFont typeface="Arial" panose="020B0604020202020204" pitchFamily="34" charset="0"/>
              <a:buChar char="•"/>
            </a:pPr>
            <a:r>
              <a:rPr lang="en-US" baseline="0" dirty="0" smtClean="0"/>
              <a:t>In cold weather, the saying “less is more” surely does not hold true. Well, maybe partly true since wearing less clothes means getting exposed to more cold-stress-related risks. Remember that it’s better to go for several think layers instead of wearing just one thick layer.</a:t>
            </a:r>
          </a:p>
          <a:p>
            <a:pPr marL="171450" indent="-171450">
              <a:buFont typeface="Arial" panose="020B0604020202020204" pitchFamily="34" charset="0"/>
              <a:buChar char="•"/>
            </a:pPr>
            <a:r>
              <a:rPr lang="en-US" baseline="0" dirty="0" smtClean="0"/>
              <a:t>Since there is no known cure for arthritis, education an awareness of pain management techniques are essential for farmers and ranchers to ensure their health and well-being.</a:t>
            </a:r>
          </a:p>
          <a:p>
            <a:pPr marL="171450" indent="-171450">
              <a:buFont typeface="Arial" panose="020B0604020202020204" pitchFamily="34" charset="0"/>
              <a:buChar char="•"/>
            </a:pPr>
            <a:r>
              <a:rPr lang="en-US" baseline="0" dirty="0" smtClean="0"/>
              <a:t>You know you need it. Wear warm gloves, hats and hoods. If you get hot while working, just open your jacket. Don’t remove your hat or gloves. The key is in wearing clothing that can be adjusted to changing conditions.</a:t>
            </a:r>
          </a:p>
          <a:p>
            <a:pPr marL="171450" indent="-171450">
              <a:buFont typeface="Arial" panose="020B0604020202020204" pitchFamily="34" charset="0"/>
              <a:buChar char="•"/>
            </a:pPr>
            <a:r>
              <a:rPr lang="en-US" baseline="0" dirty="0" smtClean="0"/>
              <a:t>You might have to say goodbye to hot coffee in the thermos. As mentioned earlier, drinking caffeinated and alcoholic beverages is not recommended while working in cold weather. Good news though, You can increase your caloric intake and feast on hot pasta dishes, soups and other foods rich in calories.</a:t>
            </a:r>
          </a:p>
          <a:p>
            <a:pPr marL="171450" indent="-171450">
              <a:buFont typeface="Arial" panose="020B0604020202020204" pitchFamily="34" charset="0"/>
              <a:buChar char="•"/>
            </a:pPr>
            <a:r>
              <a:rPr lang="en-US" baseline="0" dirty="0" smtClean="0"/>
              <a:t>Since there is no known cure for arthritis, education and awareness of pain management techniques are considered the best practices for treating the disease. Encouraging individual weight loss, promoting behaviors that reduce shock to joints, and modifying worksites to eliminate high-risk tasks are significant to preventing joint damage.</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13</a:t>
            </a:fld>
            <a:endParaRPr lang="en-US"/>
          </a:p>
        </p:txBody>
      </p:sp>
    </p:spTree>
    <p:extLst>
      <p:ext uri="{BB962C8B-B14F-4D97-AF65-F5344CB8AC3E}">
        <p14:creationId xmlns:p14="http://schemas.microsoft.com/office/powerpoint/2010/main" val="207379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14</a:t>
            </a:fld>
            <a:endParaRPr lang="en-US"/>
          </a:p>
        </p:txBody>
      </p:sp>
    </p:spTree>
    <p:extLst>
      <p:ext uri="{BB962C8B-B14F-4D97-AF65-F5344CB8AC3E}">
        <p14:creationId xmlns:p14="http://schemas.microsoft.com/office/powerpoint/2010/main" val="179312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tshållare för bildobjekt 1"/>
          <p:cNvSpPr>
            <a:spLocks noGrp="1" noRot="1" noChangeAspect="1"/>
          </p:cNvSpPr>
          <p:nvPr>
            <p:ph type="sldImg"/>
          </p:nvPr>
        </p:nvSpPr>
        <p:spPr bwMode="auto">
          <a:xfrm>
            <a:off x="1376363" y="334963"/>
            <a:ext cx="4318000" cy="3238500"/>
          </a:xfrm>
          <a:noFill/>
          <a:ln>
            <a:solidFill>
              <a:srgbClr val="000000"/>
            </a:solidFill>
            <a:miter lim="800000"/>
            <a:headEnd/>
            <a:tailEnd/>
          </a:ln>
        </p:spPr>
      </p:sp>
      <p:sp>
        <p:nvSpPr>
          <p:cNvPr id="3" name="Platshållare för anteckningar 2"/>
          <p:cNvSpPr>
            <a:spLocks noGrp="1"/>
          </p:cNvSpPr>
          <p:nvPr>
            <p:ph type="body" idx="1"/>
          </p:nvPr>
        </p:nvSpPr>
        <p:spPr>
          <a:xfrm>
            <a:off x="609832" y="3572878"/>
            <a:ext cx="5725897" cy="4387847"/>
          </a:xfrm>
        </p:spPr>
        <p:txBody>
          <a:bodyPr>
            <a:noAutofit/>
          </a:bodyPr>
          <a:lstStyle/>
          <a:p>
            <a:pPr marL="461352" indent="-461352">
              <a:lnSpc>
                <a:spcPts val="1917"/>
              </a:lnSpc>
              <a:defRPr/>
            </a:pPr>
            <a:r>
              <a:rPr lang="en-US" sz="1800" dirty="0">
                <a:cs typeface="Arial" pitchFamily="34" charset="0"/>
              </a:rPr>
              <a:t>This archived webinar and </a:t>
            </a:r>
            <a:r>
              <a:rPr lang="en-US" sz="1800" dirty="0" err="1">
                <a:cs typeface="Arial" pitchFamily="34" charset="0"/>
              </a:rPr>
              <a:t>pptx</a:t>
            </a:r>
            <a:r>
              <a:rPr lang="en-US" sz="1800" dirty="0">
                <a:cs typeface="Arial" pitchFamily="34" charset="0"/>
              </a:rPr>
              <a:t> can be accessed from: http://agrability.org/Online-Training/archived/index.cfm</a:t>
            </a:r>
          </a:p>
          <a:p>
            <a:pPr marL="461352" indent="-461352">
              <a:lnSpc>
                <a:spcPts val="1917"/>
              </a:lnSpc>
              <a:defRPr/>
            </a:pPr>
            <a:endParaRPr lang="en-US" sz="1800" dirty="0">
              <a:cs typeface="Arial" pitchFamily="34" charset="0"/>
            </a:endParaRPr>
          </a:p>
        </p:txBody>
      </p:sp>
      <p:sp>
        <p:nvSpPr>
          <p:cNvPr id="675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671C8A-B093-4B4A-9227-9C23CBC0AFFA}" type="slidenum">
              <a:rPr lang="sv-SE">
                <a:cs typeface="Arial" pitchFamily="34" charset="0"/>
              </a:rPr>
              <a:pPr/>
              <a:t>15</a:t>
            </a:fld>
            <a:endParaRPr lang="sv-SE">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toolbox has many useful tools for reducing cold injury risk. It can be accessed from: http://agrability.org/Toolbox/index.cfm</a:t>
            </a:r>
          </a:p>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16</a:t>
            </a:fld>
            <a:endParaRPr lang="en-US"/>
          </a:p>
        </p:txBody>
      </p:sp>
    </p:spTree>
    <p:extLst>
      <p:ext uri="{BB962C8B-B14F-4D97-AF65-F5344CB8AC3E}">
        <p14:creationId xmlns:p14="http://schemas.microsoft.com/office/powerpoint/2010/main" val="218630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health-check questionnaire for subjects exposed to cold was developed as a medical screening for detection of cold-related health ailments of individuals. It can be accessed at: http://journals.co-action.net/index.php/ijch/article/viewFile/17587/20035. This</a:t>
            </a:r>
            <a:r>
              <a:rPr lang="en-US" baseline="0" dirty="0" smtClean="0"/>
              <a:t> research provided the benchmark for the International Standard ISO 15743, </a:t>
            </a:r>
            <a:r>
              <a:rPr lang="en-US" i="1" baseline="0" dirty="0" smtClean="0"/>
              <a:t>Ergonomics of the thermal environment – Cold workplaces – Risk assessment and management.</a:t>
            </a:r>
            <a:r>
              <a:rPr lang="en-US" i="0" baseline="0" dirty="0" smtClean="0"/>
              <a:t> Single use license only is available from the American National Standards Institute.</a:t>
            </a:r>
            <a:endParaRPr lang="en-US" dirty="0" smtClean="0"/>
          </a:p>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17</a:t>
            </a:fld>
            <a:endParaRPr lang="en-US"/>
          </a:p>
        </p:txBody>
      </p:sp>
    </p:spTree>
    <p:extLst>
      <p:ext uri="{BB962C8B-B14F-4D97-AF65-F5344CB8AC3E}">
        <p14:creationId xmlns:p14="http://schemas.microsoft.com/office/powerpoint/2010/main" val="56799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a:t>
            </a:r>
            <a:r>
              <a:rPr lang="en-US" dirty="0" err="1" smtClean="0"/>
              <a:t>windchill</a:t>
            </a:r>
            <a:r>
              <a:rPr lang="en-US" dirty="0" smtClean="0"/>
              <a:t> chart from NOAA and National Weather</a:t>
            </a:r>
            <a:r>
              <a:rPr lang="en-US" baseline="0" dirty="0" smtClean="0"/>
              <a:t> Service is available at: http://www.nws.noaa.gov/om/windchill/images/windchillchart3.pdf</a:t>
            </a:r>
          </a:p>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18</a:t>
            </a:fld>
            <a:endParaRPr lang="en-US"/>
          </a:p>
        </p:txBody>
      </p:sp>
    </p:spTree>
    <p:extLst>
      <p:ext uri="{BB962C8B-B14F-4D97-AF65-F5344CB8AC3E}">
        <p14:creationId xmlns:p14="http://schemas.microsoft.com/office/powerpoint/2010/main" val="27532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BC996-7572-42C4-A8B9-21F8CF2C8877}" type="slidenum">
              <a:rPr lang="en-US" smtClean="0"/>
              <a:t>19</a:t>
            </a:fld>
            <a:endParaRPr lang="en-US"/>
          </a:p>
        </p:txBody>
      </p:sp>
    </p:spTree>
    <p:extLst>
      <p:ext uri="{BB962C8B-B14F-4D97-AF65-F5344CB8AC3E}">
        <p14:creationId xmlns:p14="http://schemas.microsoft.com/office/powerpoint/2010/main" val="99024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Arthritis affects approximately one-third of all adult ranch and farm operators. Arthritis can cause significant impairment to one’s mobility, dexterity, capacity to lift heavy objects and even emotional health due to unmanaged pain. But ranchers and farmers must climb ladders, mount tractors, feed livestock, and use heavy tools in all types of weather including cold and snow. So the question is,</a:t>
            </a:r>
          </a:p>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2</a:t>
            </a:fld>
            <a:endParaRPr lang="en-US"/>
          </a:p>
        </p:txBody>
      </p:sp>
    </p:spTree>
    <p:extLst>
      <p:ext uri="{BB962C8B-B14F-4D97-AF65-F5344CB8AC3E}">
        <p14:creationId xmlns:p14="http://schemas.microsoft.com/office/powerpoint/2010/main" val="92114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The cold of winter is the time of year that many with arthritis dread.  Preventing cold weather arthritis pain can be challenging.  However, by using the suggestions </a:t>
            </a:r>
            <a:r>
              <a:rPr lang="en-US" dirty="0" smtClean="0"/>
              <a:t>provided </a:t>
            </a:r>
            <a:r>
              <a:rPr lang="en-US" dirty="0"/>
              <a:t>and learning more about managing arthritis from </a:t>
            </a:r>
            <a:r>
              <a:rPr lang="en-US" b="1" dirty="0"/>
              <a:t>Arthritis and Agriculture</a:t>
            </a:r>
            <a:r>
              <a:rPr lang="en-US" dirty="0"/>
              <a:t>: www.arthritis-ag.org, ranchers and farmers with arthritis can work safely outdoors while managing their pain. </a:t>
            </a:r>
          </a:p>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20</a:t>
            </a:fld>
            <a:endParaRPr lang="en-US"/>
          </a:p>
        </p:txBody>
      </p:sp>
    </p:spTree>
    <p:extLst>
      <p:ext uri="{BB962C8B-B14F-4D97-AF65-F5344CB8AC3E}">
        <p14:creationId xmlns:p14="http://schemas.microsoft.com/office/powerpoint/2010/main" val="204460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finding a link between changes in weather and changes in joint symptoms have almost all relied on subjective measures of arthritis; that is, pain reported by patients and an increase or decrease of a weather </a:t>
            </a:r>
            <a:r>
              <a:rPr lang="en-US" dirty="0" smtClean="0"/>
              <a:t>feature (temperature, humidity, barometric pressure). </a:t>
            </a:r>
            <a:r>
              <a:rPr lang="en-US" dirty="0"/>
              <a:t>For each study finding a relationship, there seems to be another study showing the opposite effect or no effect. It has not been proven that weather reliably affects arthritis; </a:t>
            </a:r>
            <a:r>
              <a:rPr lang="en-US" dirty="0" smtClean="0"/>
              <a:t>though it </a:t>
            </a:r>
            <a:r>
              <a:rPr lang="en-US" dirty="0"/>
              <a:t>hasn’t been disproved either. There are many types of arthritis and many weather factors that could act in combination to have an impact on joint pain. </a:t>
            </a:r>
            <a:r>
              <a:rPr lang="en-US" dirty="0" smtClean="0"/>
              <a:t>There is also different levels of pain tolerance in those who experience arthritis pain. </a:t>
            </a:r>
          </a:p>
          <a:p>
            <a:endParaRPr lang="en-US" dirty="0" smtClean="0"/>
          </a:p>
          <a:p>
            <a:r>
              <a:rPr lang="en-US" dirty="0" smtClean="0"/>
              <a:t>Though </a:t>
            </a:r>
            <a:r>
              <a:rPr lang="en-US" dirty="0"/>
              <a:t>science is unclear on the subject, just ask someone who lives with arthritis and they will tell you: it does! There are a few ideas on why this occurs.</a:t>
            </a:r>
          </a:p>
        </p:txBody>
      </p:sp>
      <p:sp>
        <p:nvSpPr>
          <p:cNvPr id="4" name="Slide Number Placeholder 3"/>
          <p:cNvSpPr>
            <a:spLocks noGrp="1"/>
          </p:cNvSpPr>
          <p:nvPr>
            <p:ph type="sldNum" sz="quarter" idx="10"/>
          </p:nvPr>
        </p:nvSpPr>
        <p:spPr/>
        <p:txBody>
          <a:bodyPr/>
          <a:lstStyle/>
          <a:p>
            <a:fld id="{909BC996-7572-42C4-A8B9-21F8CF2C8877}" type="slidenum">
              <a:rPr lang="en-US" smtClean="0"/>
              <a:t>3</a:t>
            </a:fld>
            <a:endParaRPr lang="en-US"/>
          </a:p>
        </p:txBody>
      </p:sp>
    </p:spTree>
    <p:extLst>
      <p:ext uri="{BB962C8B-B14F-4D97-AF65-F5344CB8AC3E}">
        <p14:creationId xmlns:p14="http://schemas.microsoft.com/office/powerpoint/2010/main" val="267494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a:t>The most common one involves barometric pressure. Some researchers think that a drop in barometric pressure, which often occurs during cold, damp weather, allows tissues in joints to swell and put pressure on nerves causing pain. </a:t>
            </a:r>
          </a:p>
          <a:p>
            <a:pPr marL="174913" indent="-174913">
              <a:buFont typeface="Arial" panose="020B0604020202020204" pitchFamily="34" charset="0"/>
              <a:buChar char="•"/>
            </a:pPr>
            <a:r>
              <a:rPr lang="en-US" dirty="0"/>
              <a:t>A second hypothesis involves sympathetic nerves. These sympathetic nerves are part of the body’s system for maintaining its internal functioning without us having to think about it. When it is cold, these nerves constrict blood vessels in the limbs to minimize heat loss and help keep the body core warm. But the increased activation of these nerves around joints might also lead to an increase in the pain a person feels.</a:t>
            </a:r>
          </a:p>
          <a:p>
            <a:pPr marL="174913" indent="-174913" defTabSz="932871">
              <a:buFont typeface="Arial" panose="020B0604020202020204" pitchFamily="34" charset="0"/>
              <a:buChar char="•"/>
              <a:defRPr/>
            </a:pPr>
            <a:r>
              <a:rPr lang="en-US" dirty="0"/>
              <a:t>Shorter days and colder temperatures can also make us less active and immobility can make arthritis pain worse. During winter, many people lead a less active lifestyle and joints tend to stiffen up. This is commonly referred to as gelling, where your joints become “gelled” because you are sitting in one position too long and it causes pain and stiffness.</a:t>
            </a:r>
          </a:p>
          <a:p>
            <a:pPr marL="174913" indent="-174913" defTabSz="932871">
              <a:buFont typeface="Arial" panose="020B0604020202020204" pitchFamily="34" charset="0"/>
              <a:buChar char="•"/>
              <a:defRPr/>
            </a:pPr>
            <a:r>
              <a:rPr lang="en-US" dirty="0"/>
              <a:t>A winter drop in mood is common in many people and low mood may be linked to higher levels of perceived pain. </a:t>
            </a:r>
          </a:p>
          <a:p>
            <a:pPr marL="174913" indent="-174913" defTabSz="932871">
              <a:buFont typeface="Arial" panose="020B0604020202020204" pitchFamily="34" charset="0"/>
              <a:buChar char="•"/>
              <a:defRPr/>
            </a:pPr>
            <a:r>
              <a:rPr lang="en-US" dirty="0"/>
              <a:t>Finally, there is the self-fulfilling prophecy. We want to find a reason for the pain and so the weather is easy to blame. If </a:t>
            </a:r>
            <a:r>
              <a:rPr lang="en-US" dirty="0" smtClean="0"/>
              <a:t>people </a:t>
            </a:r>
            <a:r>
              <a:rPr lang="en-US" dirty="0"/>
              <a:t>have convinced themselves there is a relationship between changing weather and pain…then when the barometer drops, clouds approach, winds pick up, they believe they should have an increase in pain, and they do!</a:t>
            </a:r>
          </a:p>
          <a:p>
            <a:pPr marL="174913" indent="-174913" defTabSz="932871">
              <a:buFont typeface="Arial" panose="020B0604020202020204" pitchFamily="34" charset="0"/>
              <a:buChar char="•"/>
              <a:defRPr/>
            </a:pPr>
            <a:endParaRPr lang="en-US" dirty="0"/>
          </a:p>
          <a:p>
            <a:pPr defTabSz="932871">
              <a:defRPr/>
            </a:pP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4</a:t>
            </a:fld>
            <a:endParaRPr lang="en-US"/>
          </a:p>
        </p:txBody>
      </p:sp>
    </p:spTree>
    <p:extLst>
      <p:ext uri="{BB962C8B-B14F-4D97-AF65-F5344CB8AC3E}">
        <p14:creationId xmlns:p14="http://schemas.microsoft.com/office/powerpoint/2010/main" val="97191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Chronic pain patients frequently report that weather conditions affect their pain. In a study of pain complaint and weather, seventy</a:t>
            </a:r>
            <a:r>
              <a:rPr lang="en-US" baseline="0" dirty="0" smtClean="0"/>
              <a:t> chronic pain patients were asked to assess their weather sensitivity to meteorological  variables defined by the National Weather Service. These variables included temperature (hot or cold), sudden weather changes, humidity (damp or dry), precipitation (rain or snow), thunderstorms, and sunlight. Temperature (87% reporting) and sudden weather changes (76% reporting) were the leading variables influencing these patients. (Study took place at University of Virginia Medical School.)</a:t>
            </a:r>
            <a:endParaRPr lang="en-US" dirty="0" smtClean="0"/>
          </a:p>
          <a:p>
            <a:endParaRPr lang="en-US" baseline="0" dirty="0" smtClean="0"/>
          </a:p>
          <a:p>
            <a:r>
              <a:rPr lang="en-US" baseline="0" dirty="0" smtClean="0"/>
              <a:t>Though there is no evidence that cold weather and weather changes lead to joint damage, many health care providers believe that weather can enhance the pain symptoms.</a:t>
            </a:r>
          </a:p>
        </p:txBody>
      </p:sp>
      <p:sp>
        <p:nvSpPr>
          <p:cNvPr id="4" name="Slide Number Placeholder 3"/>
          <p:cNvSpPr>
            <a:spLocks noGrp="1"/>
          </p:cNvSpPr>
          <p:nvPr>
            <p:ph type="sldNum" sz="quarter" idx="10"/>
          </p:nvPr>
        </p:nvSpPr>
        <p:spPr/>
        <p:txBody>
          <a:bodyPr/>
          <a:lstStyle/>
          <a:p>
            <a:fld id="{909BC996-7572-42C4-A8B9-21F8CF2C8877}" type="slidenum">
              <a:rPr lang="en-US" smtClean="0"/>
              <a:t>5</a:t>
            </a:fld>
            <a:endParaRPr lang="en-US"/>
          </a:p>
        </p:txBody>
      </p:sp>
    </p:spTree>
    <p:extLst>
      <p:ext uri="{BB962C8B-B14F-4D97-AF65-F5344CB8AC3E}">
        <p14:creationId xmlns:p14="http://schemas.microsoft.com/office/powerpoint/2010/main" val="81798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 is an occupational hazard for farmers and ranchers that can lead to direct cold-related health problems such as hypothermia,</a:t>
            </a:r>
            <a:r>
              <a:rPr lang="en-US" baseline="0" dirty="0" smtClean="0"/>
              <a:t> frostbite or trench foot. In addition:</a:t>
            </a:r>
          </a:p>
          <a:p>
            <a:pPr marL="174913" indent="-174913">
              <a:buFont typeface="Arial" panose="020B0604020202020204" pitchFamily="34" charset="0"/>
              <a:buChar char="•"/>
            </a:pPr>
            <a:r>
              <a:rPr lang="en-US" dirty="0" smtClean="0"/>
              <a:t>Conditions like arthritis and COPD</a:t>
            </a:r>
            <a:r>
              <a:rPr lang="en-US" baseline="0" dirty="0" smtClean="0"/>
              <a:t> can be made worse in cold environments. People with untreated hypertension have a higher blood pressure in winter than in summer.</a:t>
            </a:r>
          </a:p>
          <a:p>
            <a:pPr marL="174913" indent="-174913">
              <a:buFont typeface="Arial" panose="020B0604020202020204" pitchFamily="34" charset="0"/>
              <a:buChar char="•"/>
            </a:pPr>
            <a:r>
              <a:rPr lang="en-US" baseline="0" dirty="0" smtClean="0"/>
              <a:t>Cold weather can decrease dexterity, mental skills, coordination and cause a general decline in performance that affects safety. The effects of cold on nerves, joints and muscles are factors which are likely to cause clumsiness, loss of manual dexterity and impairment of coordination and therefore increased risk of accidents. Accidents and falls can have serious consequences for arthritic joints. Falling on the affected joint…knee, hip, or hand…can often cause worsening of the arthritis. People with arthritis are at risk because the muscles supporting the affected joints are often weaker and less flexible. In addition the speed of mental reaction is affected by cold with considerable and progressive reduction of efficiency.</a:t>
            </a:r>
          </a:p>
          <a:p>
            <a:pPr marL="174913" indent="-174913">
              <a:buFont typeface="Arial" panose="020B0604020202020204" pitchFamily="34" charset="0"/>
              <a:buChar char="•"/>
            </a:pPr>
            <a:r>
              <a:rPr lang="en-US" baseline="0" dirty="0" smtClean="0"/>
              <a:t>Working in cold weather can increase the risk of injuries to muscles and tendons, e.g., back strain. Cold decreases the power and duration of muscle contractions and cold muscles are notoriously liable to tears. That is why athletes need to “warm up”. Those performing heavy exertion activities outside should “warm up” The greater the exertion, the greater the risk and therefore the more vital the warm up.</a:t>
            </a:r>
          </a:p>
          <a:p>
            <a:pPr marL="174913" indent="-174913">
              <a:buFont typeface="Arial" panose="020B0604020202020204" pitchFamily="34" charset="0"/>
              <a:buChar char="•"/>
            </a:pPr>
            <a:r>
              <a:rPr lang="en-US" baseline="0" dirty="0" smtClean="0"/>
              <a:t>Breathing cold, dry air can aggravate conditions such as bronchitis, emphysema, sinus irritation, or asthma.</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6</a:t>
            </a:fld>
            <a:endParaRPr lang="en-US"/>
          </a:p>
        </p:txBody>
      </p:sp>
    </p:spTree>
    <p:extLst>
      <p:ext uri="{BB962C8B-B14F-4D97-AF65-F5344CB8AC3E}">
        <p14:creationId xmlns:p14="http://schemas.microsoft.com/office/powerpoint/2010/main" val="104858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that increase danger from the cold are these:</a:t>
            </a:r>
          </a:p>
          <a:p>
            <a:r>
              <a:rPr lang="en-US" dirty="0" smtClean="0"/>
              <a:t>What constitutes cold stress and its effects</a:t>
            </a:r>
            <a:r>
              <a:rPr lang="en-US" baseline="0" dirty="0" smtClean="0"/>
              <a:t> can vary across different areas of the country. In regions that are not used to winter weather, near freezing temperatures are considered factors for “cold stress”. Increased wind speed also causes heat to leave the body more rapidly (wind chill effect). Wetness or dampness, even from body sweat, also facilitates heat loss from the body. Cold stress occurs by driving down the skin temperature, and eventually the internal body temperature. When the body is unable to warm itself, serious cold-related illnesses and injuries may occur, and permanent tissue damage and death may result. Extreme cold temperatures can affect the body in a number of ways…dehydration, numbness, shivering…in addition to frostbite, immersion foot, and hypothermia.</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7</a:t>
            </a:fld>
            <a:endParaRPr lang="en-US"/>
          </a:p>
        </p:txBody>
      </p:sp>
    </p:spTree>
    <p:extLst>
      <p:ext uri="{BB962C8B-B14F-4D97-AF65-F5344CB8AC3E}">
        <p14:creationId xmlns:p14="http://schemas.microsoft.com/office/powerpoint/2010/main" val="14806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workers in agriculture, construction, road repair</a:t>
            </a:r>
            <a:r>
              <a:rPr lang="en-US" baseline="0" dirty="0" smtClean="0"/>
              <a:t> or commercial fishing are often exposed to the most extreme risks, cold stress is not exclusive to outdoor workers. People who work in cold storage or food processing, was well as farmers and ranchers working in barns without heat, insulation or with lots of drafts can also be at risk if…</a:t>
            </a:r>
          </a:p>
          <a:p>
            <a:pPr marL="171450" indent="-171450">
              <a:buFont typeface="Arial" panose="020B0604020202020204" pitchFamily="34" charset="0"/>
              <a:buChar char="•"/>
            </a:pPr>
            <a:r>
              <a:rPr lang="en-US" baseline="0" dirty="0" smtClean="0"/>
              <a:t>They are older,</a:t>
            </a:r>
          </a:p>
          <a:p>
            <a:pPr marL="171450" indent="-171450">
              <a:buFont typeface="Arial" panose="020B0604020202020204" pitchFamily="34" charset="0"/>
              <a:buChar char="•"/>
            </a:pPr>
            <a:r>
              <a:rPr lang="en-US" baseline="0" dirty="0" smtClean="0"/>
              <a:t>In poor physical condition,</a:t>
            </a:r>
          </a:p>
          <a:p>
            <a:pPr marL="171450" indent="-171450">
              <a:buFont typeface="Arial" panose="020B0604020202020204" pitchFamily="34" charset="0"/>
              <a:buChar char="•"/>
            </a:pPr>
            <a:r>
              <a:rPr lang="en-US" baseline="0" dirty="0" smtClean="0"/>
              <a:t>Not in good health…heart disease, diabetes, hypertension, asthma,</a:t>
            </a:r>
          </a:p>
          <a:p>
            <a:pPr marL="171450" indent="-171450">
              <a:buFont typeface="Arial" panose="020B0604020202020204" pitchFamily="34" charset="0"/>
              <a:buChar char="•"/>
            </a:pPr>
            <a:r>
              <a:rPr lang="en-US" baseline="0" dirty="0" smtClean="0"/>
              <a:t>Work in wet or damp conditions,</a:t>
            </a:r>
          </a:p>
          <a:p>
            <a:pPr marL="171450" indent="-171450">
              <a:buFont typeface="Arial" panose="020B0604020202020204" pitchFamily="34" charset="0"/>
              <a:buChar char="•"/>
            </a:pPr>
            <a:r>
              <a:rPr lang="en-US" baseline="0" dirty="0" smtClean="0"/>
              <a:t>Drinking alcohol or too much caffeine which increases the rate at which the body cools or smoking which decreases circulation,</a:t>
            </a:r>
          </a:p>
          <a:p>
            <a:pPr marL="171450" indent="-171450">
              <a:buFont typeface="Arial" panose="020B0604020202020204" pitchFamily="34" charset="0"/>
              <a:buChar char="•"/>
            </a:pPr>
            <a:r>
              <a:rPr lang="en-US" baseline="0" dirty="0" smtClean="0"/>
              <a:t>Taking certain medications, beta-blockers for example, that also affects thermoregulation</a:t>
            </a:r>
          </a:p>
          <a:p>
            <a:pPr marL="171450" indent="-171450">
              <a:buFont typeface="Arial" panose="020B0604020202020204" pitchFamily="34" charset="0"/>
              <a:buChar char="•"/>
            </a:pPr>
            <a:r>
              <a:rPr lang="en-US" baseline="0" dirty="0" smtClean="0"/>
              <a:t>Not be acclimated to cold conditions,</a:t>
            </a:r>
          </a:p>
          <a:p>
            <a:pPr marL="171450" indent="-171450">
              <a:buFont typeface="Arial" panose="020B0604020202020204" pitchFamily="34" charset="0"/>
              <a:buChar char="•"/>
            </a:pPr>
            <a:r>
              <a:rPr lang="en-US" baseline="0" dirty="0" smtClean="0"/>
              <a:t>And of course, not wearing proper clothing—which we’ll cover shortly.</a:t>
            </a:r>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8</a:t>
            </a:fld>
            <a:endParaRPr lang="en-US"/>
          </a:p>
        </p:txBody>
      </p:sp>
    </p:spTree>
    <p:extLst>
      <p:ext uri="{BB962C8B-B14F-4D97-AF65-F5344CB8AC3E}">
        <p14:creationId xmlns:p14="http://schemas.microsoft.com/office/powerpoint/2010/main" val="148061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Don’t scrimp on heat. </a:t>
            </a:r>
            <a:r>
              <a:rPr lang="en-US" dirty="0"/>
              <a:t>Saving money by lowering the thermostat may not be the best option for those with arthritis. You may pay in other ways. Keep your home at a comfortable level.</a:t>
            </a:r>
          </a:p>
          <a:p>
            <a:pPr lvl="0"/>
            <a:r>
              <a:rPr lang="en-US" b="1" dirty="0"/>
              <a:t>Plug in some warmth. </a:t>
            </a:r>
            <a:r>
              <a:rPr lang="en-US" dirty="0"/>
              <a:t>An electric blanket is effective for keeping you warm while resting or sleeping. A heating pad is helpful for localized areas where joints have become stiff. Keep your feet warm. When your feet get cold, your whole body feels cold. Wear wool socks, fleece slippers or </a:t>
            </a:r>
            <a:r>
              <a:rPr lang="en-US" dirty="0" smtClean="0"/>
              <a:t>leg </a:t>
            </a:r>
            <a:r>
              <a:rPr lang="en-US" dirty="0"/>
              <a:t>warmers when you are sitting or lying down.</a:t>
            </a:r>
          </a:p>
          <a:p>
            <a:pPr lvl="0"/>
            <a:r>
              <a:rPr lang="en-US" b="1" dirty="0"/>
              <a:t>Preheat. </a:t>
            </a:r>
            <a:r>
              <a:rPr lang="en-US" dirty="0"/>
              <a:t>Before driving your vehicle, preheat it. It may take you longer to get going but sitting in a warm vehicle beats shivering in a cold one. Also, one rancher warms her long johns in the dryer before dressing to leave the house. Sound strange?  Not if you have arthritis.</a:t>
            </a:r>
          </a:p>
          <a:p>
            <a:pPr lvl="0"/>
            <a:r>
              <a:rPr lang="en-US" b="1" dirty="0"/>
              <a:t>Loosen up. </a:t>
            </a:r>
            <a:r>
              <a:rPr lang="en-US" dirty="0"/>
              <a:t>It is important to keep moving. Exercise the affected joints before going out in cold weather. Regular exercise will not only loosen joints, but will help prevent winter weight gain that puts more stress on painful joints. In terms of type of exercise, make sure it is low impact. Swimming is best but not always available in rural areas. </a:t>
            </a:r>
            <a:r>
              <a:rPr lang="en-US" dirty="0" smtClean="0"/>
              <a:t>An exercise bike </a:t>
            </a:r>
            <a:r>
              <a:rPr lang="en-US" dirty="0"/>
              <a:t>or an elliptical machine is easier on the joints than a treadmill. Avoid high impact exercises like jumping jacks, squats and lunges. Exercises that emphasize gentle, pain free movements are best.</a:t>
            </a:r>
          </a:p>
          <a:p>
            <a:pPr defTabSz="932871">
              <a:defRPr/>
            </a:pPr>
            <a:r>
              <a:rPr lang="en-US" b="1" dirty="0"/>
              <a:t>Treat yourself. </a:t>
            </a:r>
            <a:r>
              <a:rPr lang="en-US" dirty="0"/>
              <a:t>Hot beverages such as herbal </a:t>
            </a:r>
            <a:r>
              <a:rPr lang="en-US" dirty="0" smtClean="0"/>
              <a:t>tea</a:t>
            </a:r>
            <a:r>
              <a:rPr lang="en-US" baseline="0" dirty="0" smtClean="0"/>
              <a:t> or </a:t>
            </a:r>
            <a:r>
              <a:rPr lang="en-US" dirty="0" smtClean="0"/>
              <a:t>broth are </a:t>
            </a:r>
            <a:r>
              <a:rPr lang="en-US" dirty="0"/>
              <a:t>soothing and warming.  Some people also find that taking a warm bath at night just prior to going to bed helps during winter months. </a:t>
            </a:r>
            <a:r>
              <a:rPr lang="en-US" dirty="0" smtClean="0"/>
              <a:t>If available,</a:t>
            </a:r>
            <a:r>
              <a:rPr lang="en-US" baseline="0" dirty="0" smtClean="0"/>
              <a:t> regular massages can provide pain relief.</a:t>
            </a:r>
            <a:endParaRPr lang="en-US" dirty="0"/>
          </a:p>
          <a:p>
            <a:pPr defTabSz="932871">
              <a:defRPr/>
            </a:pPr>
            <a:r>
              <a:rPr lang="en-US" dirty="0"/>
              <a:t>Topical creams may offer a soothing relief of pain symptoms by providing heat sensation. Some of them may contain an analgesic that can reduce pain levels. Topical creams will not cure arthritis or correct hand deformities. </a:t>
            </a:r>
          </a:p>
          <a:p>
            <a:pPr defTabSz="932871">
              <a:defRPr/>
            </a:pPr>
            <a:r>
              <a:rPr lang="en-US" dirty="0"/>
              <a:t>Vitamin D – During winter months, the more we stay inside the less vitamin D we receive from the sun. Taking a vitamin D supplement could reduce the amount and severity of arthritic flares.</a:t>
            </a:r>
          </a:p>
          <a:p>
            <a:pPr defTabSz="932871">
              <a:defRPr/>
            </a:pPr>
            <a:r>
              <a:rPr lang="en-US" dirty="0" smtClean="0"/>
              <a:t>Some folks wear arthritic </a:t>
            </a:r>
            <a:r>
              <a:rPr lang="en-US" dirty="0"/>
              <a:t>gloves which provide mild compression to enhance blood circulation that </a:t>
            </a:r>
            <a:r>
              <a:rPr lang="en-US" dirty="0" smtClean="0"/>
              <a:t>helps warm </a:t>
            </a:r>
            <a:r>
              <a:rPr lang="en-US" dirty="0"/>
              <a:t>hands. </a:t>
            </a:r>
          </a:p>
          <a:p>
            <a:endParaRPr lang="en-US" dirty="0"/>
          </a:p>
        </p:txBody>
      </p:sp>
      <p:sp>
        <p:nvSpPr>
          <p:cNvPr id="4" name="Slide Number Placeholder 3"/>
          <p:cNvSpPr>
            <a:spLocks noGrp="1"/>
          </p:cNvSpPr>
          <p:nvPr>
            <p:ph type="sldNum" sz="quarter" idx="10"/>
          </p:nvPr>
        </p:nvSpPr>
        <p:spPr/>
        <p:txBody>
          <a:bodyPr/>
          <a:lstStyle/>
          <a:p>
            <a:fld id="{909BC996-7572-42C4-A8B9-21F8CF2C8877}" type="slidenum">
              <a:rPr lang="en-US" smtClean="0"/>
              <a:t>9</a:t>
            </a:fld>
            <a:endParaRPr lang="en-US"/>
          </a:p>
        </p:txBody>
      </p:sp>
    </p:spTree>
    <p:extLst>
      <p:ext uri="{BB962C8B-B14F-4D97-AF65-F5344CB8AC3E}">
        <p14:creationId xmlns:p14="http://schemas.microsoft.com/office/powerpoint/2010/main" val="346219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538E1B-8DB4-44D0-8974-053ED4286E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FF3DC5-B26E-4AA7-ACA2-42827C7C5346}" type="datetimeFigureOut">
              <a:rPr lang="en-US" smtClean="0"/>
              <a:t>3/10/2014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538E1B-8DB4-44D0-8974-053ED4286E05}"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5FF3DC5-B26E-4AA7-ACA2-42827C7C5346}" type="datetimeFigureOut">
              <a:rPr lang="en-US" smtClean="0"/>
              <a:t>3/10/2014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3538E1B-8DB4-44D0-8974-053ED4286E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feature=player_detailpage&amp;v=yho7a_Nhed0"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url?sa=i&amp;rct=j&amp;q=&amp;esrc=s&amp;frm=1&amp;source=images&amp;cd=&amp;cad=rja&amp;docid=CHE866BeJ8SyAM&amp;tbnid=evVZj4dbttMT8M:&amp;ved=&amp;url=http://www.rhodysurvivalist.com/shelter.html&amp;ei=nYYTU4SoCcTWyQHAs4CwCA&amp;psig=AFQjCNGzz4GwuqQ62mlSsWhVjHCafNOOZg&amp;ust=139387497362090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cohs.ca/oshanswers/phys_agents/cold_working.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extension.org/pages/66813/cold-related-conditions-and-agriculture" TargetMode="External"/><Relationship Id="rId5" Type="http://schemas.openxmlformats.org/officeDocument/2006/relationships/hyperlink" Target="http://www.nj.gov/health/surv/documents/coldfact.pdf" TargetMode="External"/><Relationship Id="rId4" Type="http://schemas.openxmlformats.org/officeDocument/2006/relationships/hyperlink" Target="https://www.osha.gov/SLTC/emergencypreparedness/guides/col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3910" y="583480"/>
            <a:ext cx="1524000" cy="590973"/>
          </a:xfrm>
          <a:prstGeom prst="rect">
            <a:avLst/>
          </a:prstGeom>
        </p:spPr>
      </p:pic>
      <p:pic>
        <p:nvPicPr>
          <p:cNvPr id="6" name="Picture 1"/>
          <p:cNvPicPr>
            <a:picLocks noChangeAspect="1" noChangeArrowheads="1"/>
          </p:cNvPicPr>
          <p:nvPr/>
        </p:nvPicPr>
        <p:blipFill>
          <a:blip r:embed="rId4" cstate="print"/>
          <a:srcRect/>
          <a:stretch>
            <a:fillRect/>
          </a:stretch>
        </p:blipFill>
        <p:spPr bwMode="auto">
          <a:xfrm>
            <a:off x="685800" y="583480"/>
            <a:ext cx="1828800" cy="609600"/>
          </a:xfrm>
          <a:prstGeom prst="rect">
            <a:avLst/>
          </a:prstGeom>
          <a:noFill/>
          <a:ln w="9525">
            <a:noFill/>
            <a:miter lim="800000"/>
            <a:headEnd/>
            <a:tailEnd/>
          </a:ln>
          <a:effectLst/>
        </p:spPr>
      </p:pic>
      <p:sp>
        <p:nvSpPr>
          <p:cNvPr id="7" name="TextBox 6"/>
          <p:cNvSpPr txBox="1"/>
          <p:nvPr/>
        </p:nvSpPr>
        <p:spPr>
          <a:xfrm>
            <a:off x="1533486" y="2057400"/>
            <a:ext cx="6109366" cy="1446550"/>
          </a:xfrm>
          <a:prstGeom prst="rect">
            <a:avLst/>
          </a:prstGeom>
          <a:noFill/>
        </p:spPr>
        <p:txBody>
          <a:bodyPr wrap="none" rtlCol="0">
            <a:spAutoFit/>
          </a:bodyPr>
          <a:lstStyle/>
          <a:p>
            <a:pPr algn="ctr"/>
            <a:r>
              <a:rPr lang="en-US" sz="4400" b="1" dirty="0" smtClean="0">
                <a:latin typeface="Calibri" panose="020F0502020204030204" pitchFamily="34" charset="0"/>
              </a:rPr>
              <a:t>Managing Arthritis When</a:t>
            </a:r>
          </a:p>
          <a:p>
            <a:pPr algn="ctr"/>
            <a:r>
              <a:rPr lang="en-US" sz="4400" b="1" dirty="0" smtClean="0">
                <a:latin typeface="Calibri" panose="020F0502020204030204" pitchFamily="34" charset="0"/>
              </a:rPr>
              <a:t>Working in Cold Weather</a:t>
            </a:r>
            <a:endParaRPr lang="en-US" sz="4400" b="1" dirty="0">
              <a:latin typeface="Calibri" panose="020F0502020204030204" pitchFamily="34" charset="0"/>
            </a:endParaRPr>
          </a:p>
        </p:txBody>
      </p:sp>
      <p:sp>
        <p:nvSpPr>
          <p:cNvPr id="8" name="TextBox 7"/>
          <p:cNvSpPr txBox="1"/>
          <p:nvPr/>
        </p:nvSpPr>
        <p:spPr>
          <a:xfrm>
            <a:off x="1371600" y="4267200"/>
            <a:ext cx="2827121" cy="800219"/>
          </a:xfrm>
          <a:prstGeom prst="rect">
            <a:avLst/>
          </a:prstGeom>
          <a:noFill/>
        </p:spPr>
        <p:txBody>
          <a:bodyPr wrap="none" rtlCol="0">
            <a:spAutoFit/>
          </a:bodyPr>
          <a:lstStyle/>
          <a:p>
            <a:r>
              <a:rPr lang="en-US" b="1" dirty="0" smtClean="0">
                <a:latin typeface="Calibri" panose="020F0502020204030204" pitchFamily="34" charset="0"/>
              </a:rPr>
              <a:t>Randy R. Weigel</a:t>
            </a:r>
          </a:p>
          <a:p>
            <a:r>
              <a:rPr lang="en-US" sz="1400" dirty="0" smtClean="0">
                <a:latin typeface="Calibri" panose="020F0502020204030204" pitchFamily="34" charset="0"/>
              </a:rPr>
              <a:t>Wyoming AgrAbility Project Director</a:t>
            </a:r>
          </a:p>
          <a:p>
            <a:r>
              <a:rPr lang="en-US" sz="1400" dirty="0" smtClean="0">
                <a:latin typeface="Calibri" panose="020F0502020204030204" pitchFamily="34" charset="0"/>
              </a:rPr>
              <a:t>University of Wyoming Extension</a:t>
            </a:r>
            <a:endParaRPr lang="en-US" sz="1400" dirty="0">
              <a:latin typeface="Calibri" panose="020F0502020204030204" pitchFamily="34" charset="0"/>
            </a:endParaRPr>
          </a:p>
        </p:txBody>
      </p:sp>
      <p:sp>
        <p:nvSpPr>
          <p:cNvPr id="10" name="TextBox 9"/>
          <p:cNvSpPr txBox="1"/>
          <p:nvPr/>
        </p:nvSpPr>
        <p:spPr>
          <a:xfrm>
            <a:off x="5446643" y="4267200"/>
            <a:ext cx="3013133" cy="800219"/>
          </a:xfrm>
          <a:prstGeom prst="rect">
            <a:avLst/>
          </a:prstGeom>
          <a:noFill/>
        </p:spPr>
        <p:txBody>
          <a:bodyPr wrap="none" rtlCol="0">
            <a:spAutoFit/>
          </a:bodyPr>
          <a:lstStyle/>
          <a:p>
            <a:r>
              <a:rPr lang="en-US" b="1" dirty="0" smtClean="0">
                <a:latin typeface="Calibri" panose="020F0502020204030204" pitchFamily="34" charset="0"/>
              </a:rPr>
              <a:t>Amber D. Wolfe</a:t>
            </a:r>
          </a:p>
          <a:p>
            <a:r>
              <a:rPr lang="en-US" sz="1400" dirty="0" smtClean="0">
                <a:latin typeface="Calibri" panose="020F0502020204030204" pitchFamily="34" charset="0"/>
              </a:rPr>
              <a:t>AgrAbility Project Coordinator</a:t>
            </a:r>
          </a:p>
          <a:p>
            <a:r>
              <a:rPr lang="en-US" sz="1400" dirty="0" smtClean="0">
                <a:latin typeface="Calibri" panose="020F0502020204030204" pitchFamily="34" charset="0"/>
              </a:rPr>
              <a:t>Arthritis Foundation, Heartland Region</a:t>
            </a:r>
            <a:endParaRPr lang="en-US" sz="1400" dirty="0">
              <a:latin typeface="Calibri" panose="020F0502020204030204" pitchFamily="34" charset="0"/>
            </a:endParaRPr>
          </a:p>
        </p:txBody>
      </p:sp>
    </p:spTree>
    <p:extLst>
      <p:ext uri="{BB962C8B-B14F-4D97-AF65-F5344CB8AC3E}">
        <p14:creationId xmlns:p14="http://schemas.microsoft.com/office/powerpoint/2010/main" val="298490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90" y="762000"/>
            <a:ext cx="5518562" cy="769441"/>
          </a:xfrm>
          <a:prstGeom prst="rect">
            <a:avLst/>
          </a:prstGeom>
          <a:noFill/>
        </p:spPr>
        <p:txBody>
          <a:bodyPr wrap="none" rtlCol="0">
            <a:spAutoFit/>
          </a:bodyPr>
          <a:lstStyle/>
          <a:p>
            <a:pPr algn="ctr"/>
            <a:r>
              <a:rPr lang="en-US" sz="4400" b="1" dirty="0" smtClean="0">
                <a:latin typeface="Calibri" panose="020F0502020204030204" pitchFamily="34" charset="0"/>
              </a:rPr>
              <a:t>Work safely in the cold</a:t>
            </a:r>
            <a:endParaRPr lang="en-US" sz="4400" b="1" dirty="0">
              <a:latin typeface="Calibri" panose="020F0502020204030204" pitchFamily="34" charset="0"/>
            </a:endParaRPr>
          </a:p>
        </p:txBody>
      </p:sp>
      <p:sp>
        <p:nvSpPr>
          <p:cNvPr id="3" name="Rectangle 2"/>
          <p:cNvSpPr/>
          <p:nvPr/>
        </p:nvSpPr>
        <p:spPr>
          <a:xfrm>
            <a:off x="990600" y="2967335"/>
            <a:ext cx="4267200" cy="830997"/>
          </a:xfrm>
          <a:prstGeom prst="rect">
            <a:avLst/>
          </a:prstGeom>
        </p:spPr>
        <p:txBody>
          <a:bodyPr wrap="square">
            <a:spAutoFit/>
          </a:bodyPr>
          <a:lstStyle/>
          <a:p>
            <a:r>
              <a:rPr lang="en-US" sz="1600" dirty="0">
                <a:latin typeface="Calibri" panose="020F0502020204030204" pitchFamily="34" charset="0"/>
                <a:hlinkClick r:id="rId3"/>
              </a:rPr>
              <a:t>http://</a:t>
            </a:r>
            <a:r>
              <a:rPr lang="en-US" sz="1600" dirty="0" smtClean="0">
                <a:latin typeface="Calibri" panose="020F0502020204030204" pitchFamily="34" charset="0"/>
                <a:hlinkClick r:id="rId3"/>
              </a:rPr>
              <a:t>www.youtube.com/watch?feature=player_detailpage&amp;v=yho7a_Nhed0</a:t>
            </a:r>
            <a:endParaRPr lang="en-US" sz="1600" dirty="0" smtClean="0">
              <a:latin typeface="Calibri" panose="020F0502020204030204" pitchFamily="34" charset="0"/>
            </a:endParaRPr>
          </a:p>
          <a:p>
            <a:endParaRPr lang="en-US" sz="1600" dirty="0">
              <a:latin typeface="Calibri" panose="020F0502020204030204" pitchFamily="34" charset="0"/>
            </a:endParaRPr>
          </a:p>
        </p:txBody>
      </p:sp>
      <p:sp>
        <p:nvSpPr>
          <p:cNvPr id="4" name="TextBox 3"/>
          <p:cNvSpPr txBox="1"/>
          <p:nvPr/>
        </p:nvSpPr>
        <p:spPr>
          <a:xfrm>
            <a:off x="1143000" y="2209800"/>
            <a:ext cx="4443139" cy="584775"/>
          </a:xfrm>
          <a:prstGeom prst="rect">
            <a:avLst/>
          </a:prstGeom>
          <a:noFill/>
        </p:spPr>
        <p:txBody>
          <a:bodyPr wrap="none" rtlCol="0">
            <a:spAutoFit/>
          </a:bodyPr>
          <a:lstStyle/>
          <a:p>
            <a:r>
              <a:rPr lang="en-US" sz="3200" dirty="0" smtClean="0">
                <a:latin typeface="Calibri" panose="020F0502020204030204" pitchFamily="34" charset="0"/>
              </a:rPr>
              <a:t>Dressing for cold weather</a:t>
            </a:r>
            <a:endParaRPr lang="en-US" sz="3200" dirty="0">
              <a:latin typeface="Calibri" panose="020F0502020204030204" pitchFamily="34" charset="0"/>
            </a:endParaRPr>
          </a:p>
        </p:txBody>
      </p:sp>
      <p:pic>
        <p:nvPicPr>
          <p:cNvPr id="1026" name="Picture 2" descr="http://www.hycreek.com/v/vspfiles/assets/images/layering_guid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2399" y="3886200"/>
            <a:ext cx="2352676" cy="1701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msimg.greenbaypressgazette.com/apps/pbcsi.dll/bilde?Site=U0&amp;Date=99999999&amp;Category=PKR04&amp;ArtNo=80723159&amp;Ref=V1&amp;MaxW=300&amp;Border=0&amp;How-dress-Green-Bay-weat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33951"/>
            <a:ext cx="2857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hDx-F5vNtM8/URE4_B7D3gI/AAAAAAAAAck/YGElwqfMGLk/s1600/winter+on+farm,+iasoybeans.co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781800" y="1613475"/>
            <a:ext cx="968053"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77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527" y="685800"/>
            <a:ext cx="7598491" cy="1323439"/>
          </a:xfrm>
          <a:prstGeom prst="rect">
            <a:avLst/>
          </a:prstGeom>
          <a:noFill/>
        </p:spPr>
        <p:txBody>
          <a:bodyPr wrap="none" rtlCol="0">
            <a:spAutoFit/>
          </a:bodyPr>
          <a:lstStyle/>
          <a:p>
            <a:pPr algn="ctr"/>
            <a:r>
              <a:rPr lang="en-US" sz="4000" b="1" dirty="0" smtClean="0">
                <a:latin typeface="Calibri" panose="020F0502020204030204" pitchFamily="34" charset="0"/>
              </a:rPr>
              <a:t>Additional considerations for</a:t>
            </a:r>
          </a:p>
          <a:p>
            <a:pPr algn="ctr"/>
            <a:r>
              <a:rPr lang="en-US" sz="4000" b="1" dirty="0" smtClean="0">
                <a:latin typeface="Calibri" panose="020F0502020204030204" pitchFamily="34" charset="0"/>
              </a:rPr>
              <a:t>ranchers and farmers with arthritis</a:t>
            </a:r>
            <a:endParaRPr lang="en-US" sz="4000" b="1" dirty="0">
              <a:latin typeface="Calibri" panose="020F0502020204030204" pitchFamily="34" charset="0"/>
            </a:endParaRPr>
          </a:p>
        </p:txBody>
      </p:sp>
      <p:pic>
        <p:nvPicPr>
          <p:cNvPr id="2052" name="Picture 4" descr="http://www.snowshack.com/imagesEdp/p78083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legionsafety.com/images/T/seirus-mtn-challenger-winter-work-mitten-8102-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245" y="2393396"/>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awdirect.com/product_images/small/baffin-technology-high-visibility-winter-safety-boot-size-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958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furhatworld.com/thumbnails/listings/270x330_Leather_Rabbit_Fur_Aviator_Hat_Black_5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5132502"/>
            <a:ext cx="683618" cy="85777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northernsafety.com/photos/product/205368/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4454" y="5630742"/>
            <a:ext cx="723991" cy="7239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ecx.images-amazon.com/images/I/41VIo13OrqL._SY3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3443" y="4722084"/>
            <a:ext cx="824313" cy="8243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hsonline.com/articles/2013/12/01/~/media/OHS/OHS/Images/2013/11/Uvex_SubZero_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4440" y="2997753"/>
            <a:ext cx="1922760" cy="10720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3.media.squarespace.com/production/530685/6321971/updates/wp-content/uploads/2009/12/stormy-kromer-cap-480x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0132" y="4916440"/>
            <a:ext cx="901012" cy="63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9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696" y="762000"/>
            <a:ext cx="5426550" cy="769441"/>
          </a:xfrm>
          <a:prstGeom prst="rect">
            <a:avLst/>
          </a:prstGeom>
          <a:noFill/>
        </p:spPr>
        <p:txBody>
          <a:bodyPr wrap="none" rtlCol="0">
            <a:spAutoFit/>
          </a:bodyPr>
          <a:lstStyle/>
          <a:p>
            <a:pPr algn="ctr"/>
            <a:r>
              <a:rPr lang="en-US" sz="4400" b="1" dirty="0" smtClean="0">
                <a:latin typeface="Calibri" panose="020F0502020204030204" pitchFamily="34" charset="0"/>
              </a:rPr>
              <a:t>Safety at the work site</a:t>
            </a:r>
            <a:endParaRPr lang="en-US" sz="4400" b="1" dirty="0">
              <a:latin typeface="Calibri" panose="020F0502020204030204" pitchFamily="34" charset="0"/>
            </a:endParaRPr>
          </a:p>
        </p:txBody>
      </p:sp>
      <p:sp>
        <p:nvSpPr>
          <p:cNvPr id="3" name="TextBox 2"/>
          <p:cNvSpPr txBox="1"/>
          <p:nvPr/>
        </p:nvSpPr>
        <p:spPr>
          <a:xfrm>
            <a:off x="762000" y="2514600"/>
            <a:ext cx="6248955" cy="3108543"/>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latin typeface="Calibri" panose="020F0502020204030204" pitchFamily="34" charset="0"/>
              </a:rPr>
              <a:t>On-site source of heat</a:t>
            </a:r>
          </a:p>
          <a:p>
            <a:pPr marL="457200" indent="-457200">
              <a:buFont typeface="Arial" panose="020B0604020202020204" pitchFamily="34" charset="0"/>
              <a:buChar char="•"/>
            </a:pPr>
            <a:r>
              <a:rPr lang="en-US" sz="2800" dirty="0" smtClean="0">
                <a:latin typeface="Calibri" panose="020F0502020204030204" pitchFamily="34" charset="0"/>
              </a:rPr>
              <a:t>Heated shelter/vehicle</a:t>
            </a:r>
          </a:p>
          <a:p>
            <a:pPr marL="457200" indent="-457200">
              <a:buFont typeface="Arial" panose="020B0604020202020204" pitchFamily="34" charset="0"/>
              <a:buChar char="•"/>
            </a:pPr>
            <a:r>
              <a:rPr lang="en-US" sz="2800" dirty="0" smtClean="0">
                <a:latin typeface="Calibri" panose="020F0502020204030204" pitchFamily="34" charset="0"/>
              </a:rPr>
              <a:t>Reducing drafts</a:t>
            </a:r>
          </a:p>
          <a:p>
            <a:pPr marL="457200" indent="-457200">
              <a:buFont typeface="Arial" panose="020B0604020202020204" pitchFamily="34" charset="0"/>
              <a:buChar char="•"/>
            </a:pPr>
            <a:r>
              <a:rPr lang="en-US" sz="2800" dirty="0" smtClean="0">
                <a:latin typeface="Calibri" panose="020F0502020204030204" pitchFamily="34" charset="0"/>
              </a:rPr>
              <a:t>Use thermal insulating materials</a:t>
            </a:r>
          </a:p>
          <a:p>
            <a:pPr marL="457200" indent="-457200">
              <a:buFont typeface="Arial" panose="020B0604020202020204" pitchFamily="34" charset="0"/>
              <a:buChar char="•"/>
            </a:pPr>
            <a:r>
              <a:rPr lang="en-US" sz="2800" dirty="0" smtClean="0">
                <a:latin typeface="Calibri" panose="020F0502020204030204" pitchFamily="34" charset="0"/>
              </a:rPr>
              <a:t>Use thermal mats on cold floors</a:t>
            </a:r>
          </a:p>
          <a:p>
            <a:pPr marL="457200" indent="-457200">
              <a:buFont typeface="Arial" panose="020B0604020202020204" pitchFamily="34" charset="0"/>
              <a:buChar char="•"/>
            </a:pPr>
            <a:r>
              <a:rPr lang="en-US" sz="2800" dirty="0">
                <a:latin typeface="Calibri" panose="020F0502020204030204" pitchFamily="34" charset="0"/>
              </a:rPr>
              <a:t>Warm up </a:t>
            </a:r>
            <a:r>
              <a:rPr lang="en-US" sz="2800" dirty="0" smtClean="0">
                <a:latin typeface="Calibri" panose="020F0502020204030204" pitchFamily="34" charset="0"/>
              </a:rPr>
              <a:t>equipment, machinery, tools</a:t>
            </a: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Drive with care</a:t>
            </a:r>
            <a:endParaRPr lang="en-US" sz="2800" dirty="0">
              <a:latin typeface="Calibri" panose="020F0502020204030204" pitchFamily="34" charset="0"/>
            </a:endParaRPr>
          </a:p>
        </p:txBody>
      </p:sp>
      <p:pic>
        <p:nvPicPr>
          <p:cNvPr id="3076" name="Picture 4" descr="http://ak7.picdn.net/shutterstock/videos/1554931/preview/stock-footage-wide-shot-of-american-farm-buildings-in-early-w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003" y="1905000"/>
            <a:ext cx="3260007" cy="18256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4.bp.blogspot.com/-0Djj09xviUc/UqfR7r-KmhI/AAAAAAAACbw/HwcjlCnF0H8/s1600/20131209_0816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172316"/>
            <a:ext cx="1891986" cy="106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79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561" y="685800"/>
            <a:ext cx="6774419" cy="1446550"/>
          </a:xfrm>
          <a:prstGeom prst="rect">
            <a:avLst/>
          </a:prstGeom>
          <a:noFill/>
        </p:spPr>
        <p:txBody>
          <a:bodyPr wrap="none" rtlCol="0">
            <a:spAutoFit/>
          </a:bodyPr>
          <a:lstStyle/>
          <a:p>
            <a:pPr algn="ctr"/>
            <a:r>
              <a:rPr lang="en-US" sz="4400" b="1" dirty="0" smtClean="0">
                <a:latin typeface="Calibri" panose="020F0502020204030204" pitchFamily="34" charset="0"/>
              </a:rPr>
              <a:t>In summary: How to protect</a:t>
            </a:r>
          </a:p>
          <a:p>
            <a:pPr algn="ctr"/>
            <a:r>
              <a:rPr lang="en-US" sz="4400" b="1" dirty="0" smtClean="0">
                <a:latin typeface="Calibri" panose="020F0502020204030204" pitchFamily="34" charset="0"/>
              </a:rPr>
              <a:t>yourself and your workers</a:t>
            </a:r>
            <a:endParaRPr lang="en-US" sz="4400" b="1" dirty="0">
              <a:latin typeface="Calibri" panose="020F0502020204030204" pitchFamily="34" charset="0"/>
            </a:endParaRPr>
          </a:p>
        </p:txBody>
      </p:sp>
      <p:pic>
        <p:nvPicPr>
          <p:cNvPr id="4098" name="Picture 2" descr="http://4.bp.blogspot.com/-hDx-F5vNtM8/URE4_B7D3gI/AAAAAAAAAck/YGElwqfMGLk/s1600/winter+on+farm,+iasoybeans.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1295400" cy="1580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itchellrepublic.com/sites/default/files/styles/full_1000/public/fieldimages/18/0731/exchange-storm-calvesross-1.jpg?itok=feA9N7g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42957" y="4758221"/>
            <a:ext cx="2057400" cy="1311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438400"/>
            <a:ext cx="6935232" cy="2492990"/>
          </a:xfrm>
          <a:prstGeom prst="rect">
            <a:avLst/>
          </a:prstGeom>
          <a:noFill/>
        </p:spPr>
        <p:txBody>
          <a:bodyPr wrap="none" rtlCol="0">
            <a:spAutoFit/>
          </a:bodyPr>
          <a:lstStyle/>
          <a:p>
            <a:pPr marL="342900" indent="-342900">
              <a:buAutoNum type="arabicPeriod"/>
            </a:pPr>
            <a:r>
              <a:rPr lang="en-US" sz="2000" dirty="0" smtClean="0">
                <a:latin typeface="Calibri" panose="020F0502020204030204" pitchFamily="34" charset="0"/>
              </a:rPr>
              <a:t>Train yourself and workers for the cold and changing weather.</a:t>
            </a:r>
          </a:p>
          <a:p>
            <a:pPr marL="342900" indent="-342900">
              <a:buAutoNum type="arabicPeriod"/>
            </a:pPr>
            <a:r>
              <a:rPr lang="en-US" sz="2000" dirty="0" smtClean="0">
                <a:latin typeface="Calibri" panose="020F0502020204030204" pitchFamily="34" charset="0"/>
              </a:rPr>
              <a:t>Adjust your work schedule to the cold and changing weather.</a:t>
            </a:r>
          </a:p>
          <a:p>
            <a:pPr marL="342900" indent="-342900">
              <a:buAutoNum type="arabicPeriod"/>
            </a:pPr>
            <a:r>
              <a:rPr lang="en-US" sz="2000" dirty="0" smtClean="0">
                <a:latin typeface="Calibri" panose="020F0502020204030204" pitchFamily="34" charset="0"/>
              </a:rPr>
              <a:t>Use a buddy system.</a:t>
            </a:r>
          </a:p>
          <a:p>
            <a:pPr marL="342900" indent="-342900">
              <a:buAutoNum type="arabicPeriod"/>
            </a:pPr>
            <a:r>
              <a:rPr lang="en-US" sz="2000" dirty="0" smtClean="0">
                <a:latin typeface="Calibri" panose="020F0502020204030204" pitchFamily="34" charset="0"/>
              </a:rPr>
              <a:t>Layer clothing.</a:t>
            </a:r>
          </a:p>
          <a:p>
            <a:pPr marL="342900" indent="-342900">
              <a:buAutoNum type="arabicPeriod"/>
            </a:pPr>
            <a:r>
              <a:rPr lang="en-US" sz="2000" dirty="0" smtClean="0">
                <a:latin typeface="Calibri" panose="020F0502020204030204" pitchFamily="34" charset="0"/>
              </a:rPr>
              <a:t>Wear complete personal protective equipment (PPE).</a:t>
            </a:r>
          </a:p>
          <a:p>
            <a:pPr marL="342900" indent="-342900">
              <a:buAutoNum type="arabicPeriod"/>
            </a:pPr>
            <a:r>
              <a:rPr lang="en-US" sz="2000" dirty="0" smtClean="0">
                <a:latin typeface="Calibri" panose="020F0502020204030204" pitchFamily="34" charset="0"/>
              </a:rPr>
              <a:t>Eat and drink hot or warm foods and liquids.</a:t>
            </a:r>
          </a:p>
          <a:p>
            <a:pPr marL="342900" indent="-342900">
              <a:buAutoNum type="arabicPeriod"/>
            </a:pPr>
            <a:r>
              <a:rPr lang="en-US" sz="2000" dirty="0" smtClean="0">
                <a:latin typeface="Calibri" panose="020F0502020204030204" pitchFamily="34" charset="0"/>
              </a:rPr>
              <a:t>Take steps to manage arthritis pain</a:t>
            </a:r>
          </a:p>
          <a:p>
            <a:pPr marL="342900" indent="-342900">
              <a:buAutoNum type="arabicPeriod"/>
            </a:pPr>
            <a:endParaRPr lang="en-US" sz="1600" dirty="0">
              <a:latin typeface="Calibri" panose="020F0502020204030204" pitchFamily="34" charset="0"/>
            </a:endParaRPr>
          </a:p>
        </p:txBody>
      </p:sp>
    </p:spTree>
    <p:extLst>
      <p:ext uri="{BB962C8B-B14F-4D97-AF65-F5344CB8AC3E}">
        <p14:creationId xmlns:p14="http://schemas.microsoft.com/office/powerpoint/2010/main" val="1922231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4790" y="4648200"/>
            <a:ext cx="4674357" cy="707886"/>
          </a:xfrm>
          <a:prstGeom prst="rect">
            <a:avLst/>
          </a:prstGeom>
          <a:noFill/>
        </p:spPr>
        <p:txBody>
          <a:bodyPr wrap="none" rtlCol="0">
            <a:spAutoFit/>
          </a:bodyPr>
          <a:lstStyle/>
          <a:p>
            <a:pPr algn="ctr"/>
            <a:r>
              <a:rPr lang="en-US" sz="4000" b="1" dirty="0" smtClean="0">
                <a:latin typeface="Calibri" panose="020F0502020204030204" pitchFamily="34" charset="0"/>
              </a:rPr>
              <a:t>Additional Resources</a:t>
            </a:r>
            <a:endParaRPr lang="en-US" sz="4000" b="1" dirty="0">
              <a:latin typeface="Calibri" panose="020F0502020204030204" pitchFamily="34" charset="0"/>
            </a:endParaRPr>
          </a:p>
        </p:txBody>
      </p:sp>
      <p:pic>
        <p:nvPicPr>
          <p:cNvPr id="5122" name="Picture 2" descr="http://www.equitrekking.com/images/uploads/western-pleasure-ranch2-s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800"/>
            <a:ext cx="2692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usgennet.org/usa/ny/topic/barns/images/WBkFarmWin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99" y="2233298"/>
            <a:ext cx="3118701" cy="188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08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8" y="2735262"/>
            <a:ext cx="9144000" cy="693738"/>
          </a:xfrm>
        </p:spPr>
        <p:txBody>
          <a:bodyPr>
            <a:normAutofit fontScale="90000"/>
          </a:bodyPr>
          <a:lstStyle/>
          <a:p>
            <a:pPr algn="ctr">
              <a:defRPr/>
            </a:pPr>
            <a:r>
              <a:rPr lang="en-US" sz="3600" dirty="0">
                <a:solidFill>
                  <a:schemeClr val="tx1"/>
                </a:solidFill>
              </a:rPr>
              <a:t>Cold Work Injuries in Agriculture - Strategies for Prevention and Rehabilitation</a:t>
            </a:r>
            <a:endParaRPr lang="en-US" sz="3600" dirty="0">
              <a:solidFill>
                <a:schemeClr val="tx1"/>
              </a:solidFill>
              <a:effectLst>
                <a:outerShdw blurRad="38100" dist="38100" dir="2700000" algn="tl">
                  <a:srgbClr val="000000">
                    <a:alpha val="43137"/>
                  </a:srgbClr>
                </a:outerShdw>
              </a:effectLst>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729" y="678188"/>
            <a:ext cx="4086868" cy="111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0621" y="4365104"/>
            <a:ext cx="4025954" cy="1200329"/>
          </a:xfrm>
          <a:prstGeom prst="rect">
            <a:avLst/>
          </a:prstGeom>
          <a:noFill/>
        </p:spPr>
        <p:txBody>
          <a:bodyPr wrap="square" rtlCol="0">
            <a:spAutoFit/>
          </a:bodyPr>
          <a:lstStyle/>
          <a:p>
            <a:pPr algn="ctr"/>
            <a:r>
              <a:rPr lang="en-GB" dirty="0">
                <a:ln>
                  <a:solidFill>
                    <a:schemeClr val="tx1"/>
                  </a:solidFill>
                </a:ln>
                <a:latin typeface="+mn-lt"/>
                <a:cs typeface="Times New Roman" pitchFamily="18" charset="0"/>
              </a:rPr>
              <a:t>Qiuqing Geng, Ph.D</a:t>
            </a:r>
            <a:r>
              <a:rPr lang="en-GB" dirty="0" smtClean="0">
                <a:ln>
                  <a:solidFill>
                    <a:schemeClr val="tx1"/>
                  </a:solidFill>
                </a:ln>
                <a:latin typeface="+mn-lt"/>
                <a:cs typeface="Times New Roman" pitchFamily="18" charset="0"/>
              </a:rPr>
              <a:t>.</a:t>
            </a:r>
          </a:p>
          <a:p>
            <a:pPr algn="ctr"/>
            <a:r>
              <a:rPr lang="en-US" dirty="0" smtClean="0">
                <a:latin typeface="+mn-lt"/>
              </a:rPr>
              <a:t>JTI-Swedish Institute of Agricultural and Environmental Engineering</a:t>
            </a:r>
            <a:endParaRPr lang="en-US" dirty="0">
              <a:latin typeface="+mn-lt"/>
            </a:endParaRPr>
          </a:p>
        </p:txBody>
      </p:sp>
      <p:sp>
        <p:nvSpPr>
          <p:cNvPr id="9" name="TextBox 8"/>
          <p:cNvSpPr txBox="1"/>
          <p:nvPr/>
        </p:nvSpPr>
        <p:spPr>
          <a:xfrm>
            <a:off x="4771407" y="4365104"/>
            <a:ext cx="4025954" cy="1200329"/>
          </a:xfrm>
          <a:prstGeom prst="rect">
            <a:avLst/>
          </a:prstGeom>
          <a:noFill/>
        </p:spPr>
        <p:txBody>
          <a:bodyPr wrap="square" rtlCol="0">
            <a:spAutoFit/>
          </a:bodyPr>
          <a:lstStyle/>
          <a:p>
            <a:pPr algn="ctr"/>
            <a:r>
              <a:rPr lang="en-GB" dirty="0">
                <a:ln>
                  <a:solidFill>
                    <a:schemeClr val="tx1"/>
                  </a:solidFill>
                </a:ln>
                <a:latin typeface="+mn-lt"/>
                <a:cs typeface="Times New Roman" pitchFamily="18" charset="0"/>
              </a:rPr>
              <a:t>Robert Stuthridge, Ph.D.</a:t>
            </a:r>
          </a:p>
          <a:p>
            <a:pPr algn="ctr"/>
            <a:r>
              <a:rPr lang="en-US" dirty="0" smtClean="0">
                <a:latin typeface="+mn-lt"/>
              </a:rPr>
              <a:t>Purdue University</a:t>
            </a:r>
          </a:p>
          <a:p>
            <a:pPr algn="ctr"/>
            <a:r>
              <a:rPr lang="en-US" dirty="0" smtClean="0">
                <a:latin typeface="+mn-lt"/>
              </a:rPr>
              <a:t>Department of Agricultural and Biological Engineering</a:t>
            </a:r>
            <a:endParaRPr lang="en-US" dirty="0">
              <a:latin typeface="+mn-lt"/>
            </a:endParaRPr>
          </a:p>
        </p:txBody>
      </p:sp>
    </p:spTree>
    <p:extLst>
      <p:ext uri="{BB962C8B-B14F-4D97-AF65-F5344CB8AC3E}">
        <p14:creationId xmlns:p14="http://schemas.microsoft.com/office/powerpoint/2010/main" val="2469890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55342"/>
            <a:ext cx="7620000" cy="539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498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8001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960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ws.noaa.gov/os/windchill/images/windchi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20969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41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5801" y="685800"/>
            <a:ext cx="6595140" cy="769441"/>
          </a:xfrm>
          <a:prstGeom prst="rect">
            <a:avLst/>
          </a:prstGeom>
          <a:noFill/>
        </p:spPr>
        <p:txBody>
          <a:bodyPr wrap="none" rtlCol="0">
            <a:spAutoFit/>
          </a:bodyPr>
          <a:lstStyle/>
          <a:p>
            <a:pPr algn="ctr"/>
            <a:r>
              <a:rPr lang="en-US" sz="4400" b="1" dirty="0" smtClean="0">
                <a:latin typeface="Calibri" panose="020F0502020204030204" pitchFamily="34" charset="0"/>
              </a:rPr>
              <a:t>Additional online resources</a:t>
            </a:r>
            <a:endParaRPr lang="en-US" sz="4400" b="1" dirty="0">
              <a:latin typeface="Calibri" panose="020F0502020204030204" pitchFamily="34" charset="0"/>
            </a:endParaRPr>
          </a:p>
        </p:txBody>
      </p:sp>
      <p:sp>
        <p:nvSpPr>
          <p:cNvPr id="3" name="TextBox 2"/>
          <p:cNvSpPr txBox="1"/>
          <p:nvPr/>
        </p:nvSpPr>
        <p:spPr>
          <a:xfrm>
            <a:off x="761999" y="2209799"/>
            <a:ext cx="6477001" cy="3847207"/>
          </a:xfrm>
          <a:prstGeom prst="rect">
            <a:avLst/>
          </a:prstGeom>
          <a:noFill/>
        </p:spPr>
        <p:txBody>
          <a:bodyPr wrap="square" rtlCol="0">
            <a:spAutoFit/>
          </a:bodyPr>
          <a:lstStyle/>
          <a:p>
            <a:pPr algn="ctr"/>
            <a:r>
              <a:rPr lang="en-US" sz="2000" dirty="0" smtClean="0">
                <a:latin typeface="Calibri" panose="020F0502020204030204" pitchFamily="34" charset="0"/>
              </a:rPr>
              <a:t>Cold Environments – Working in the Cold</a:t>
            </a:r>
          </a:p>
          <a:p>
            <a:pPr algn="ctr"/>
            <a:r>
              <a:rPr lang="en-US" sz="1400" dirty="0" smtClean="0">
                <a:latin typeface="Calibri" panose="020F0502020204030204" pitchFamily="34" charset="0"/>
              </a:rPr>
              <a:t>Canadian Centre for Occupational Safety and Health</a:t>
            </a:r>
          </a:p>
          <a:p>
            <a:pPr algn="ctr"/>
            <a:r>
              <a:rPr lang="en-US" sz="1200" dirty="0">
                <a:solidFill>
                  <a:srgbClr val="002060"/>
                </a:solidFill>
                <a:latin typeface="Calibri" panose="020F0502020204030204" pitchFamily="34" charset="0"/>
                <a:hlinkClick r:id="rId3"/>
              </a:rPr>
              <a:t>http://</a:t>
            </a:r>
            <a:r>
              <a:rPr lang="en-US" sz="1200" dirty="0" smtClean="0">
                <a:solidFill>
                  <a:srgbClr val="002060"/>
                </a:solidFill>
                <a:latin typeface="Calibri" panose="020F0502020204030204" pitchFamily="34" charset="0"/>
                <a:hlinkClick r:id="rId3"/>
              </a:rPr>
              <a:t>www.ccohs.ca/oshanswers/phys_agents/cold_working.html</a:t>
            </a:r>
            <a:endParaRPr lang="en-US" sz="1200" dirty="0" smtClean="0">
              <a:solidFill>
                <a:srgbClr val="002060"/>
              </a:solidFill>
              <a:latin typeface="Calibri" panose="020F0502020204030204" pitchFamily="34" charset="0"/>
            </a:endParaRPr>
          </a:p>
          <a:p>
            <a:pPr algn="ctr"/>
            <a:endParaRPr lang="en-US" sz="1200" dirty="0" smtClean="0">
              <a:latin typeface="Calibri" panose="020F0502020204030204" pitchFamily="34" charset="0"/>
            </a:endParaRPr>
          </a:p>
          <a:p>
            <a:pPr algn="ctr"/>
            <a:r>
              <a:rPr lang="en-US" sz="2000" dirty="0" smtClean="0">
                <a:latin typeface="Calibri" panose="020F0502020204030204" pitchFamily="34" charset="0"/>
              </a:rPr>
              <a:t>Cold Stress Guide</a:t>
            </a:r>
          </a:p>
          <a:p>
            <a:pPr algn="ctr"/>
            <a:r>
              <a:rPr lang="en-US" sz="1400" dirty="0" smtClean="0">
                <a:latin typeface="Calibri" panose="020F0502020204030204" pitchFamily="34" charset="0"/>
              </a:rPr>
              <a:t>Occupational Safety and Health Administration</a:t>
            </a:r>
          </a:p>
          <a:p>
            <a:pPr algn="ctr"/>
            <a:r>
              <a:rPr lang="en-US" sz="1200" dirty="0">
                <a:latin typeface="Calibri" panose="020F0502020204030204" pitchFamily="34" charset="0"/>
                <a:hlinkClick r:id="rId4"/>
              </a:rPr>
              <a:t>https://</a:t>
            </a:r>
            <a:r>
              <a:rPr lang="en-US" sz="1200" dirty="0" smtClean="0">
                <a:latin typeface="Calibri" panose="020F0502020204030204" pitchFamily="34" charset="0"/>
                <a:hlinkClick r:id="rId4"/>
              </a:rPr>
              <a:t>www.osha.gov/SLTC/emergencypreparedness/guides/cold.html</a:t>
            </a:r>
            <a:endParaRPr lang="en-US" sz="1200" dirty="0" smtClean="0">
              <a:latin typeface="Calibri" panose="020F0502020204030204" pitchFamily="34" charset="0"/>
            </a:endParaRPr>
          </a:p>
          <a:p>
            <a:pPr algn="ctr"/>
            <a:endParaRPr lang="en-US" sz="1200" dirty="0">
              <a:latin typeface="Calibri" panose="020F0502020204030204" pitchFamily="34" charset="0"/>
            </a:endParaRPr>
          </a:p>
          <a:p>
            <a:pPr algn="ctr"/>
            <a:r>
              <a:rPr lang="en-US" sz="2000" dirty="0" smtClean="0">
                <a:latin typeface="Calibri" panose="020F0502020204030204" pitchFamily="34" charset="0"/>
              </a:rPr>
              <a:t>Working Safely in the Cold</a:t>
            </a:r>
          </a:p>
          <a:p>
            <a:pPr algn="ctr"/>
            <a:r>
              <a:rPr lang="en-US" sz="1400" dirty="0" smtClean="0">
                <a:latin typeface="Calibri" panose="020F0502020204030204" pitchFamily="34" charset="0"/>
              </a:rPr>
              <a:t>New Jersey Department of Health and Senior Services</a:t>
            </a:r>
          </a:p>
          <a:p>
            <a:pPr algn="ctr"/>
            <a:r>
              <a:rPr lang="en-US" sz="1200" dirty="0">
                <a:latin typeface="Calibri" panose="020F0502020204030204" pitchFamily="34" charset="0"/>
                <a:hlinkClick r:id="rId5"/>
              </a:rPr>
              <a:t>http://</a:t>
            </a:r>
            <a:r>
              <a:rPr lang="en-US" sz="1200" dirty="0" smtClean="0">
                <a:latin typeface="Calibri" panose="020F0502020204030204" pitchFamily="34" charset="0"/>
                <a:hlinkClick r:id="rId5"/>
              </a:rPr>
              <a:t>www.nj.gov/health/surv/documents/coldfact.pdf</a:t>
            </a:r>
            <a:endParaRPr lang="en-US" sz="1200" dirty="0" smtClean="0">
              <a:latin typeface="Calibri" panose="020F0502020204030204" pitchFamily="34" charset="0"/>
            </a:endParaRPr>
          </a:p>
          <a:p>
            <a:pPr algn="ctr"/>
            <a:endParaRPr lang="en-US" sz="1200" dirty="0">
              <a:latin typeface="Calibri" panose="020F0502020204030204" pitchFamily="34" charset="0"/>
            </a:endParaRPr>
          </a:p>
          <a:p>
            <a:pPr algn="ctr"/>
            <a:r>
              <a:rPr lang="en-US" sz="2000" dirty="0" smtClean="0">
                <a:latin typeface="Calibri" panose="020F0502020204030204" pitchFamily="34" charset="0"/>
              </a:rPr>
              <a:t>Cold-Related Conditions and Agriculture</a:t>
            </a:r>
          </a:p>
          <a:p>
            <a:pPr algn="ctr"/>
            <a:r>
              <a:rPr lang="en-US" sz="1400" dirty="0" err="1" smtClean="0">
                <a:latin typeface="Calibri" panose="020F0502020204030204" pitchFamily="34" charset="0"/>
              </a:rPr>
              <a:t>eXtension</a:t>
            </a:r>
            <a:r>
              <a:rPr lang="en-US" sz="1400" dirty="0" smtClean="0">
                <a:latin typeface="Calibri" panose="020F0502020204030204" pitchFamily="34" charset="0"/>
              </a:rPr>
              <a:t> Ag Safety and Health</a:t>
            </a:r>
          </a:p>
          <a:p>
            <a:pPr algn="ctr"/>
            <a:r>
              <a:rPr lang="en-US" sz="1200" dirty="0">
                <a:latin typeface="Calibri" panose="020F0502020204030204" pitchFamily="34" charset="0"/>
                <a:hlinkClick r:id="rId6"/>
              </a:rPr>
              <a:t>http://</a:t>
            </a:r>
            <a:r>
              <a:rPr lang="en-US" sz="1200" dirty="0" smtClean="0">
                <a:latin typeface="Calibri" panose="020F0502020204030204" pitchFamily="34" charset="0"/>
                <a:hlinkClick r:id="rId6"/>
              </a:rPr>
              <a:t>www.extension.org/pages/66813/cold-related-conditions-and-agriculture</a:t>
            </a:r>
            <a:endParaRPr lang="en-US" sz="1200" dirty="0" smtClean="0">
              <a:latin typeface="Calibri" panose="020F0502020204030204" pitchFamily="34" charset="0"/>
            </a:endParaRPr>
          </a:p>
          <a:p>
            <a:endParaRPr lang="en-US" sz="1200" dirty="0">
              <a:latin typeface="Calibri" panose="020F0502020204030204" pitchFamily="34" charset="0"/>
            </a:endParaRPr>
          </a:p>
          <a:p>
            <a:endParaRPr lang="en-US" sz="1200" dirty="0">
              <a:latin typeface="Calibri" panose="020F0502020204030204" pitchFamily="34" charset="0"/>
            </a:endParaRPr>
          </a:p>
        </p:txBody>
      </p:sp>
    </p:spTree>
    <p:extLst>
      <p:ext uri="{BB962C8B-B14F-4D97-AF65-F5344CB8AC3E}">
        <p14:creationId xmlns:p14="http://schemas.microsoft.com/office/powerpoint/2010/main" val="380542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372" y="1752600"/>
            <a:ext cx="7795596" cy="3046988"/>
          </a:xfrm>
          <a:prstGeom prst="rect">
            <a:avLst/>
          </a:prstGeom>
          <a:noFill/>
        </p:spPr>
        <p:txBody>
          <a:bodyPr wrap="none" rtlCol="0">
            <a:spAutoFit/>
          </a:bodyPr>
          <a:lstStyle/>
          <a:p>
            <a:pPr algn="ctr"/>
            <a:r>
              <a:rPr lang="en-US" sz="4400" b="1" i="1" dirty="0" smtClean="0">
                <a:latin typeface="Calibri" panose="020F0502020204030204" pitchFamily="34" charset="0"/>
              </a:rPr>
              <a:t>“Stay inside, walk in</a:t>
            </a:r>
          </a:p>
          <a:p>
            <a:pPr algn="ctr"/>
            <a:r>
              <a:rPr lang="en-US" sz="4400" b="1" i="1" dirty="0" smtClean="0">
                <a:latin typeface="Calibri" panose="020F0502020204030204" pitchFamily="34" charset="0"/>
              </a:rPr>
              <a:t>a local mall, or</a:t>
            </a:r>
          </a:p>
          <a:p>
            <a:pPr algn="ctr"/>
            <a:r>
              <a:rPr lang="en-US" sz="4400" b="1" i="1" dirty="0" smtClean="0">
                <a:latin typeface="Calibri" panose="020F0502020204030204" pitchFamily="34" charset="0"/>
              </a:rPr>
              <a:t>consider a three month vacation</a:t>
            </a:r>
          </a:p>
          <a:p>
            <a:pPr algn="ctr"/>
            <a:r>
              <a:rPr lang="en-US" sz="4400" b="1" i="1" dirty="0" smtClean="0">
                <a:latin typeface="Calibri" panose="020F0502020204030204" pitchFamily="34" charset="0"/>
              </a:rPr>
              <a:t>to a warmer climate.”</a:t>
            </a:r>
          </a:p>
          <a:p>
            <a:r>
              <a:rPr lang="en-US" sz="1400" dirty="0">
                <a:latin typeface="Calibri" panose="020F0502020204030204" pitchFamily="34" charset="0"/>
              </a:rPr>
              <a:t>	</a:t>
            </a:r>
            <a:r>
              <a:rPr lang="en-US" sz="1400" dirty="0" smtClean="0">
                <a:latin typeface="Calibri" panose="020F0502020204030204" pitchFamily="34" charset="0"/>
              </a:rPr>
              <a:t>				</a:t>
            </a:r>
            <a:r>
              <a:rPr lang="en-US" sz="1600" dirty="0" smtClean="0">
                <a:latin typeface="Calibri" panose="020F0502020204030204" pitchFamily="34" charset="0"/>
              </a:rPr>
              <a:t>A leading rheumatologist’s advice</a:t>
            </a:r>
            <a:endParaRPr lang="en-US" sz="1600" dirty="0">
              <a:latin typeface="Calibri" panose="020F0502020204030204" pitchFamily="34" charset="0"/>
            </a:endParaRPr>
          </a:p>
        </p:txBody>
      </p:sp>
      <p:pic>
        <p:nvPicPr>
          <p:cNvPr id="3" name="Picture 1"/>
          <p:cNvPicPr>
            <a:picLocks noChangeAspect="1" noChangeArrowheads="1"/>
          </p:cNvPicPr>
          <p:nvPr/>
        </p:nvPicPr>
        <p:blipFill>
          <a:blip r:embed="rId3" cstate="print"/>
          <a:srcRect/>
          <a:stretch>
            <a:fillRect/>
          </a:stretch>
        </p:blipFill>
        <p:spPr bwMode="auto">
          <a:xfrm>
            <a:off x="685800" y="583480"/>
            <a:ext cx="1828800" cy="609600"/>
          </a:xfrm>
          <a:prstGeom prst="rect">
            <a:avLst/>
          </a:prstGeom>
          <a:noFill/>
          <a:ln w="9525">
            <a:noFill/>
            <a:miter lim="800000"/>
            <a:headEnd/>
            <a:tailEnd/>
          </a:ln>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910" y="583480"/>
            <a:ext cx="1524000" cy="590973"/>
          </a:xfrm>
          <a:prstGeom prst="rect">
            <a:avLst/>
          </a:prstGeom>
        </p:spPr>
      </p:pic>
    </p:spTree>
    <p:extLst>
      <p:ext uri="{BB962C8B-B14F-4D97-AF65-F5344CB8AC3E}">
        <p14:creationId xmlns:p14="http://schemas.microsoft.com/office/powerpoint/2010/main" val="2823194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illgriffin.com/wp-content/uploads/galleries/post-101/full/Farm-in-Winter,-Oxford,-O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00" y="685800"/>
            <a:ext cx="7361800" cy="4888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55159" y="5715000"/>
            <a:ext cx="2561215" cy="707886"/>
          </a:xfrm>
          <a:prstGeom prst="rect">
            <a:avLst/>
          </a:prstGeom>
          <a:noFill/>
        </p:spPr>
        <p:txBody>
          <a:bodyPr wrap="none" rtlCol="0">
            <a:spAutoFit/>
          </a:bodyPr>
          <a:lstStyle/>
          <a:p>
            <a:pPr algn="ctr"/>
            <a:r>
              <a:rPr lang="en-US" sz="4000" b="1" dirty="0" smtClean="0">
                <a:latin typeface="Calibri" panose="020F0502020204030204" pitchFamily="34" charset="0"/>
              </a:rPr>
              <a:t>Thank you!</a:t>
            </a:r>
            <a:endParaRPr lang="en-US" sz="4000" b="1" dirty="0">
              <a:latin typeface="Calibri" panose="020F0502020204030204" pitchFamily="34" charset="0"/>
            </a:endParaRPr>
          </a:p>
        </p:txBody>
      </p:sp>
    </p:spTree>
    <p:extLst>
      <p:ext uri="{BB962C8B-B14F-4D97-AF65-F5344CB8AC3E}">
        <p14:creationId xmlns:p14="http://schemas.microsoft.com/office/powerpoint/2010/main" val="122581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1444" y="990600"/>
            <a:ext cx="4668650" cy="1446550"/>
          </a:xfrm>
          <a:prstGeom prst="rect">
            <a:avLst/>
          </a:prstGeom>
          <a:noFill/>
        </p:spPr>
        <p:txBody>
          <a:bodyPr wrap="none" rtlCol="0">
            <a:spAutoFit/>
          </a:bodyPr>
          <a:lstStyle/>
          <a:p>
            <a:pPr algn="ctr"/>
            <a:r>
              <a:rPr lang="en-US" sz="4400" b="1" dirty="0" smtClean="0">
                <a:latin typeface="Calibri" panose="020F0502020204030204" pitchFamily="34" charset="0"/>
              </a:rPr>
              <a:t>Does cold weather </a:t>
            </a:r>
          </a:p>
          <a:p>
            <a:pPr algn="ctr"/>
            <a:r>
              <a:rPr lang="en-US" sz="4400" b="1" dirty="0" smtClean="0">
                <a:latin typeface="Calibri" panose="020F0502020204030204" pitchFamily="34" charset="0"/>
              </a:rPr>
              <a:t>worsen arthritis?</a:t>
            </a:r>
            <a:endParaRPr lang="en-US" sz="4400" b="1" dirty="0">
              <a:latin typeface="Calibri" panose="020F0502020204030204" pitchFamily="34" charset="0"/>
            </a:endParaRPr>
          </a:p>
        </p:txBody>
      </p:sp>
      <p:sp>
        <p:nvSpPr>
          <p:cNvPr id="4" name="TextBox 3"/>
          <p:cNvSpPr txBox="1"/>
          <p:nvPr/>
        </p:nvSpPr>
        <p:spPr>
          <a:xfrm>
            <a:off x="1219200" y="3276600"/>
            <a:ext cx="7483139" cy="2677656"/>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latin typeface="Calibri" panose="020F0502020204030204" pitchFamily="34" charset="0"/>
              </a:rPr>
              <a:t>Research is unclear and contradictory</a:t>
            </a:r>
          </a:p>
          <a:p>
            <a:pPr marL="457200" indent="-457200">
              <a:buFont typeface="Arial" panose="020B0604020202020204" pitchFamily="34" charset="0"/>
              <a:buChar char="•"/>
            </a:pPr>
            <a:endParaRPr lang="en-US" sz="2800" dirty="0" smtClean="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Limitations of research studies—self-reporting,</a:t>
            </a:r>
          </a:p>
          <a:p>
            <a:r>
              <a:rPr lang="en-US" sz="2800" dirty="0" smtClean="0">
                <a:latin typeface="Calibri" panose="020F0502020204030204" pitchFamily="34" charset="0"/>
              </a:rPr>
              <a:t>      small sample size, inconsistent design,</a:t>
            </a:r>
          </a:p>
          <a:p>
            <a:r>
              <a:rPr lang="en-US" sz="2800" dirty="0">
                <a:latin typeface="Calibri" panose="020F0502020204030204" pitchFamily="34" charset="0"/>
              </a:rPr>
              <a:t> </a:t>
            </a:r>
            <a:r>
              <a:rPr lang="en-US" sz="2800" dirty="0" smtClean="0">
                <a:latin typeface="Calibri" panose="020F0502020204030204" pitchFamily="34" charset="0"/>
              </a:rPr>
              <a:t>     uncontrolled variables, uniqueness of pain,</a:t>
            </a:r>
          </a:p>
          <a:p>
            <a:r>
              <a:rPr lang="en-US" sz="2800" dirty="0">
                <a:latin typeface="Calibri" panose="020F0502020204030204" pitchFamily="34" charset="0"/>
              </a:rPr>
              <a:t> </a:t>
            </a:r>
            <a:r>
              <a:rPr lang="en-US" sz="2800" dirty="0" smtClean="0">
                <a:latin typeface="Calibri" panose="020F0502020204030204" pitchFamily="34" charset="0"/>
              </a:rPr>
              <a:t>     type of arthritis</a:t>
            </a:r>
            <a:endParaRPr lang="en-US" sz="2800" dirty="0">
              <a:latin typeface="Calibri" panose="020F0502020204030204" pitchFamily="34" charset="0"/>
            </a:endParaRPr>
          </a:p>
        </p:txBody>
      </p:sp>
      <p:pic>
        <p:nvPicPr>
          <p:cNvPr id="1026" name="Picture 2" descr="http://3.bp.blogspot.com/-uZZZCq22W6E/UOJB1ydgQ2I/AAAAAAAAExc/7tTbjlRVqmo/s320/frosty+trees+with+s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323366"/>
            <a:ext cx="1774715" cy="202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5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711" y="914400"/>
            <a:ext cx="5212517" cy="1446550"/>
          </a:xfrm>
          <a:prstGeom prst="rect">
            <a:avLst/>
          </a:prstGeom>
          <a:noFill/>
        </p:spPr>
        <p:txBody>
          <a:bodyPr wrap="none" rtlCol="0">
            <a:spAutoFit/>
          </a:bodyPr>
          <a:lstStyle/>
          <a:p>
            <a:pPr algn="ctr"/>
            <a:r>
              <a:rPr lang="en-US" sz="4400" b="1" dirty="0" smtClean="0">
                <a:latin typeface="Calibri" panose="020F0502020204030204" pitchFamily="34" charset="0"/>
              </a:rPr>
              <a:t>Possible explanations</a:t>
            </a:r>
          </a:p>
          <a:p>
            <a:pPr algn="ctr"/>
            <a:r>
              <a:rPr lang="en-US" sz="4400" b="1" dirty="0" smtClean="0">
                <a:latin typeface="Calibri" panose="020F0502020204030204" pitchFamily="34" charset="0"/>
              </a:rPr>
              <a:t>for increased pain</a:t>
            </a:r>
            <a:endParaRPr lang="en-US" sz="4400" b="1" dirty="0">
              <a:latin typeface="Calibri" panose="020F0502020204030204" pitchFamily="34" charset="0"/>
            </a:endParaRPr>
          </a:p>
        </p:txBody>
      </p:sp>
      <p:sp>
        <p:nvSpPr>
          <p:cNvPr id="4" name="TextBox 3"/>
          <p:cNvSpPr txBox="1"/>
          <p:nvPr/>
        </p:nvSpPr>
        <p:spPr>
          <a:xfrm>
            <a:off x="685800" y="2971800"/>
            <a:ext cx="7884659" cy="1815882"/>
          </a:xfrm>
          <a:prstGeom prst="rect">
            <a:avLst/>
          </a:prstGeom>
          <a:noFill/>
        </p:spPr>
        <p:txBody>
          <a:bodyPr wrap="none" rtlCol="0">
            <a:spAutoFit/>
          </a:bodyPr>
          <a:lstStyle/>
          <a:p>
            <a:pPr marL="457200" indent="-457200">
              <a:buFont typeface="Wingdings" panose="05000000000000000000" pitchFamily="2" charset="2"/>
              <a:buChar char="ü"/>
            </a:pPr>
            <a:r>
              <a:rPr lang="en-US" sz="2800" dirty="0" smtClean="0">
                <a:latin typeface="Calibri" panose="020F0502020204030204" pitchFamily="34" charset="0"/>
              </a:rPr>
              <a:t>Physiological – falling barometer, vasoconstriction</a:t>
            </a:r>
          </a:p>
          <a:p>
            <a:pPr marL="457200" indent="-457200">
              <a:buFont typeface="Wingdings" panose="05000000000000000000" pitchFamily="2" charset="2"/>
              <a:buChar char="ü"/>
            </a:pPr>
            <a:r>
              <a:rPr lang="en-US" sz="2800" dirty="0" smtClean="0">
                <a:latin typeface="Calibri" panose="020F0502020204030204" pitchFamily="34" charset="0"/>
              </a:rPr>
              <a:t>Physical – inactivity</a:t>
            </a:r>
          </a:p>
          <a:p>
            <a:pPr marL="457200" indent="-457200">
              <a:buFont typeface="Wingdings" panose="05000000000000000000" pitchFamily="2" charset="2"/>
              <a:buChar char="ü"/>
            </a:pPr>
            <a:r>
              <a:rPr lang="en-US" sz="2800" dirty="0" smtClean="0">
                <a:latin typeface="Calibri" panose="020F0502020204030204" pitchFamily="34" charset="0"/>
              </a:rPr>
              <a:t>Psychological – winter drop in mood, self-</a:t>
            </a:r>
          </a:p>
          <a:p>
            <a:r>
              <a:rPr lang="en-US" sz="2800" dirty="0">
                <a:latin typeface="Calibri" panose="020F0502020204030204" pitchFamily="34" charset="0"/>
              </a:rPr>
              <a:t> </a:t>
            </a:r>
            <a:r>
              <a:rPr lang="en-US" sz="2800" dirty="0" smtClean="0">
                <a:latin typeface="Calibri" panose="020F0502020204030204" pitchFamily="34" charset="0"/>
              </a:rPr>
              <a:t>     fulfilling prophecy</a:t>
            </a:r>
            <a:endParaRPr lang="en-US" sz="2800" dirty="0">
              <a:latin typeface="Calibri" panose="020F0502020204030204" pitchFamily="34" charset="0"/>
            </a:endParaRPr>
          </a:p>
        </p:txBody>
      </p:sp>
      <p:pic>
        <p:nvPicPr>
          <p:cNvPr id="2052" name="Picture 4" descr="http://www.agriculture.com/uploads/assets/articles/2013/03/large/img_5151e227c620f_30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24567"/>
            <a:ext cx="2209800" cy="14087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nn.com/sites/default/files/editorial/arthritic-han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143480"/>
            <a:ext cx="1925375" cy="108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456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482" y="762000"/>
            <a:ext cx="6426183" cy="1384995"/>
          </a:xfrm>
          <a:prstGeom prst="rect">
            <a:avLst/>
          </a:prstGeom>
          <a:noFill/>
        </p:spPr>
        <p:txBody>
          <a:bodyPr wrap="none" rtlCol="0">
            <a:spAutoFit/>
          </a:bodyPr>
          <a:lstStyle/>
          <a:p>
            <a:pPr algn="ctr"/>
            <a:r>
              <a:rPr lang="en-US" sz="2800" b="1" dirty="0" smtClean="0">
                <a:latin typeface="Calibri" panose="020F0502020204030204" pitchFamily="34" charset="0"/>
              </a:rPr>
              <a:t>Percentage of chronic pain patients</a:t>
            </a:r>
          </a:p>
          <a:p>
            <a:pPr algn="ctr"/>
            <a:r>
              <a:rPr lang="en-US" sz="2800" b="1" dirty="0" smtClean="0">
                <a:latin typeface="Calibri" panose="020F0502020204030204" pitchFamily="34" charset="0"/>
              </a:rPr>
              <a:t>reporting symptom complaints influenced</a:t>
            </a:r>
          </a:p>
          <a:p>
            <a:pPr algn="ctr"/>
            <a:r>
              <a:rPr lang="en-US" sz="2800" b="1" dirty="0" smtClean="0">
                <a:latin typeface="Calibri" panose="020F0502020204030204" pitchFamily="34" charset="0"/>
              </a:rPr>
              <a:t>by weather conditions. </a:t>
            </a:r>
            <a:r>
              <a:rPr lang="en-US" sz="2800" b="1" dirty="0">
                <a:latin typeface="Calibri" panose="020F0502020204030204" pitchFamily="34" charset="0"/>
              </a:rPr>
              <a:t> </a:t>
            </a:r>
            <a:r>
              <a:rPr lang="en-US" sz="2800" b="1" dirty="0" smtClean="0">
                <a:latin typeface="Calibri" panose="020F0502020204030204" pitchFamily="34" charset="0"/>
              </a:rPr>
              <a:t> N = 70</a:t>
            </a:r>
          </a:p>
        </p:txBody>
      </p:sp>
      <p:graphicFrame>
        <p:nvGraphicFramePr>
          <p:cNvPr id="5" name="Table 4"/>
          <p:cNvGraphicFramePr>
            <a:graphicFrameLocks noGrp="1"/>
          </p:cNvGraphicFramePr>
          <p:nvPr>
            <p:extLst>
              <p:ext uri="{D42A27DB-BD31-4B8C-83A1-F6EECF244321}">
                <p14:modId xmlns:p14="http://schemas.microsoft.com/office/powerpoint/2010/main" val="3630306458"/>
              </p:ext>
            </p:extLst>
          </p:nvPr>
        </p:nvGraphicFramePr>
        <p:xfrm>
          <a:off x="990600" y="2743200"/>
          <a:ext cx="7010400" cy="2819400"/>
        </p:xfrm>
        <a:graphic>
          <a:graphicData uri="http://schemas.openxmlformats.org/drawingml/2006/table">
            <a:tbl>
              <a:tblPr firstRow="1" bandRow="1">
                <a:tableStyleId>{5C22544A-7EE6-4342-B048-85BDC9FD1C3A}</a:tableStyleId>
              </a:tblPr>
              <a:tblGrid>
                <a:gridCol w="2336800"/>
                <a:gridCol w="2336800"/>
                <a:gridCol w="2336800"/>
              </a:tblGrid>
              <a:tr h="563880">
                <a:tc>
                  <a:txBody>
                    <a:bodyPr/>
                    <a:lstStyle/>
                    <a:p>
                      <a:r>
                        <a:rPr lang="en-US" sz="1600" b="0" dirty="0" smtClean="0">
                          <a:solidFill>
                            <a:schemeClr val="tx1"/>
                          </a:solidFill>
                          <a:latin typeface="Calibri" panose="020F0502020204030204" pitchFamily="34" charset="0"/>
                        </a:rPr>
                        <a:t>Joint</a:t>
                      </a:r>
                      <a:r>
                        <a:rPr lang="en-US" sz="1600" b="0" baseline="0" dirty="0" smtClean="0">
                          <a:solidFill>
                            <a:schemeClr val="tx1"/>
                          </a:solidFill>
                          <a:latin typeface="Calibri" panose="020F0502020204030204" pitchFamily="34" charset="0"/>
                        </a:rPr>
                        <a:t> stiffness – 82%</a:t>
                      </a:r>
                      <a:endParaRPr lang="en-US" sz="1600" b="0" dirty="0">
                        <a:solidFill>
                          <a:schemeClr val="tx1"/>
                        </a:solidFill>
                        <a:latin typeface="Calibri" panose="020F0502020204030204" pitchFamily="34" charset="0"/>
                      </a:endParaRPr>
                    </a:p>
                  </a:txBody>
                  <a:tcPr>
                    <a:solidFill>
                      <a:srgbClr val="EAEAEA"/>
                    </a:solidFill>
                  </a:tcPr>
                </a:tc>
                <a:tc>
                  <a:txBody>
                    <a:bodyPr/>
                    <a:lstStyle/>
                    <a:p>
                      <a:r>
                        <a:rPr lang="en-US" sz="1600" b="0" dirty="0" smtClean="0">
                          <a:solidFill>
                            <a:schemeClr val="tx1"/>
                          </a:solidFill>
                          <a:latin typeface="Calibri" panose="020F0502020204030204" pitchFamily="34" charset="0"/>
                        </a:rPr>
                        <a:t>Muscle ache/sore – 79%</a:t>
                      </a:r>
                      <a:endParaRPr lang="en-US" sz="1600" b="0" dirty="0">
                        <a:solidFill>
                          <a:schemeClr val="tx1"/>
                        </a:solidFill>
                        <a:latin typeface="Calibri" panose="020F0502020204030204" pitchFamily="34" charset="0"/>
                      </a:endParaRPr>
                    </a:p>
                  </a:txBody>
                  <a:tcPr>
                    <a:solidFill>
                      <a:srgbClr val="EAEAEA"/>
                    </a:solidFill>
                  </a:tcPr>
                </a:tc>
                <a:tc>
                  <a:txBody>
                    <a:bodyPr/>
                    <a:lstStyle/>
                    <a:p>
                      <a:r>
                        <a:rPr lang="en-US" sz="1600" b="0" dirty="0" smtClean="0">
                          <a:solidFill>
                            <a:schemeClr val="tx1"/>
                          </a:solidFill>
                          <a:latin typeface="Calibri" panose="020F0502020204030204" pitchFamily="34" charset="0"/>
                        </a:rPr>
                        <a:t>Trouble sleeping – 75%</a:t>
                      </a:r>
                      <a:endParaRPr lang="en-US" sz="1600" b="0" dirty="0">
                        <a:solidFill>
                          <a:schemeClr val="tx1"/>
                        </a:solidFill>
                        <a:latin typeface="Calibri" panose="020F0502020204030204" pitchFamily="34" charset="0"/>
                      </a:endParaRPr>
                    </a:p>
                  </a:txBody>
                  <a:tcPr>
                    <a:solidFill>
                      <a:srgbClr val="EAEAEA"/>
                    </a:solidFill>
                  </a:tcPr>
                </a:tc>
              </a:tr>
              <a:tr h="563880">
                <a:tc>
                  <a:txBody>
                    <a:bodyPr/>
                    <a:lstStyle/>
                    <a:p>
                      <a:r>
                        <a:rPr lang="en-US" sz="1600" dirty="0" smtClean="0">
                          <a:solidFill>
                            <a:schemeClr val="tx1"/>
                          </a:solidFill>
                          <a:latin typeface="Calibri" panose="020F0502020204030204" pitchFamily="34" charset="0"/>
                        </a:rPr>
                        <a:t>Muscle</a:t>
                      </a:r>
                      <a:r>
                        <a:rPr lang="en-US" sz="1600" baseline="0" dirty="0" smtClean="0">
                          <a:solidFill>
                            <a:schemeClr val="tx1"/>
                          </a:solidFill>
                          <a:latin typeface="Calibri" panose="020F0502020204030204" pitchFamily="34" charset="0"/>
                        </a:rPr>
                        <a:t> weakness – 74%</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Poor circulation – 72%</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Feel depressed – 67%</a:t>
                      </a:r>
                      <a:endParaRPr lang="en-US" sz="1600" dirty="0">
                        <a:solidFill>
                          <a:schemeClr val="tx1"/>
                        </a:solidFill>
                        <a:latin typeface="Calibri" panose="020F0502020204030204" pitchFamily="34" charset="0"/>
                      </a:endParaRPr>
                    </a:p>
                  </a:txBody>
                  <a:tcPr>
                    <a:solidFill>
                      <a:srgbClr val="EAEAEA"/>
                    </a:solidFill>
                  </a:tcPr>
                </a:tc>
              </a:tr>
              <a:tr h="563880">
                <a:tc>
                  <a:txBody>
                    <a:bodyPr/>
                    <a:lstStyle/>
                    <a:p>
                      <a:r>
                        <a:rPr lang="en-US" sz="1600" dirty="0" smtClean="0">
                          <a:solidFill>
                            <a:schemeClr val="tx1"/>
                          </a:solidFill>
                          <a:latin typeface="Calibri" panose="020F0502020204030204" pitchFamily="34" charset="0"/>
                        </a:rPr>
                        <a:t>Feel anxious – 64%</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Hot or cold spells – 59%</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Feel angry – 59%</a:t>
                      </a:r>
                      <a:endParaRPr lang="en-US" sz="1600" dirty="0">
                        <a:solidFill>
                          <a:schemeClr val="tx1"/>
                        </a:solidFill>
                        <a:latin typeface="Calibri" panose="020F0502020204030204" pitchFamily="34" charset="0"/>
                      </a:endParaRPr>
                    </a:p>
                  </a:txBody>
                  <a:tcPr>
                    <a:solidFill>
                      <a:srgbClr val="EAEAEA"/>
                    </a:solidFill>
                  </a:tcPr>
                </a:tc>
              </a:tr>
              <a:tr h="563880">
                <a:tc>
                  <a:txBody>
                    <a:bodyPr/>
                    <a:lstStyle/>
                    <a:p>
                      <a:r>
                        <a:rPr lang="en-US" sz="1600" dirty="0" smtClean="0">
                          <a:latin typeface="Calibri" panose="020F0502020204030204" pitchFamily="34" charset="0"/>
                        </a:rPr>
                        <a:t>Headaches – 58%</a:t>
                      </a:r>
                      <a:endParaRPr lang="en-US" sz="1600" dirty="0">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Poor appetite – 49%</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latin typeface="Calibri" panose="020F0502020204030204" pitchFamily="34" charset="0"/>
                        </a:rPr>
                        <a:t>Upset stomach</a:t>
                      </a:r>
                      <a:r>
                        <a:rPr lang="en-US" sz="1600" baseline="0" dirty="0" smtClean="0">
                          <a:latin typeface="Calibri" panose="020F0502020204030204" pitchFamily="34" charset="0"/>
                        </a:rPr>
                        <a:t> – 46%</a:t>
                      </a:r>
                      <a:endParaRPr lang="en-US" sz="1600" dirty="0">
                        <a:latin typeface="Calibri" panose="020F0502020204030204" pitchFamily="34" charset="0"/>
                      </a:endParaRPr>
                    </a:p>
                  </a:txBody>
                  <a:tcPr>
                    <a:solidFill>
                      <a:srgbClr val="EAEAEA"/>
                    </a:solidFill>
                  </a:tcPr>
                </a:tc>
              </a:tr>
              <a:tr h="563880">
                <a:tc>
                  <a:txBody>
                    <a:bodyPr/>
                    <a:lstStyle/>
                    <a:p>
                      <a:r>
                        <a:rPr lang="en-US" sz="1600" dirty="0" smtClean="0">
                          <a:solidFill>
                            <a:schemeClr val="tx1"/>
                          </a:solidFill>
                          <a:latin typeface="Calibri" panose="020F0502020204030204" pitchFamily="34" charset="0"/>
                        </a:rPr>
                        <a:t>Trouble breathing – 42%</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Faintness – 41%</a:t>
                      </a:r>
                      <a:endParaRPr lang="en-US" sz="1600" dirty="0">
                        <a:solidFill>
                          <a:schemeClr val="tx1"/>
                        </a:solidFill>
                        <a:latin typeface="Calibri" panose="020F0502020204030204" pitchFamily="34" charset="0"/>
                      </a:endParaRPr>
                    </a:p>
                  </a:txBody>
                  <a:tcPr>
                    <a:solidFill>
                      <a:srgbClr val="EAEAEA"/>
                    </a:solidFill>
                  </a:tcPr>
                </a:tc>
                <a:tc>
                  <a:txBody>
                    <a:bodyPr/>
                    <a:lstStyle/>
                    <a:p>
                      <a:r>
                        <a:rPr lang="en-US" sz="1600" dirty="0" smtClean="0">
                          <a:solidFill>
                            <a:schemeClr val="tx1"/>
                          </a:solidFill>
                          <a:latin typeface="Calibri" panose="020F0502020204030204" pitchFamily="34" charset="0"/>
                        </a:rPr>
                        <a:t>Chest pains – 34%</a:t>
                      </a:r>
                      <a:endParaRPr lang="en-US" sz="1600" dirty="0">
                        <a:solidFill>
                          <a:schemeClr val="tx1"/>
                        </a:solidFill>
                        <a:latin typeface="Calibri" panose="020F0502020204030204" pitchFamily="34" charset="0"/>
                      </a:endParaRPr>
                    </a:p>
                  </a:txBody>
                  <a:tcPr>
                    <a:solidFill>
                      <a:srgbClr val="EAEAEA"/>
                    </a:solidFill>
                  </a:tcPr>
                </a:tc>
              </a:tr>
            </a:tbl>
          </a:graphicData>
        </a:graphic>
      </p:graphicFrame>
      <p:sp>
        <p:nvSpPr>
          <p:cNvPr id="10" name="TextBox 9"/>
          <p:cNvSpPr txBox="1"/>
          <p:nvPr/>
        </p:nvSpPr>
        <p:spPr>
          <a:xfrm>
            <a:off x="990600" y="5943600"/>
            <a:ext cx="7236276" cy="430887"/>
          </a:xfrm>
          <a:prstGeom prst="rect">
            <a:avLst/>
          </a:prstGeom>
          <a:noFill/>
        </p:spPr>
        <p:txBody>
          <a:bodyPr wrap="none" rtlCol="0">
            <a:spAutoFit/>
          </a:bodyPr>
          <a:lstStyle/>
          <a:p>
            <a:r>
              <a:rPr lang="en-US" sz="1100" dirty="0" err="1" smtClean="0">
                <a:latin typeface="Calibri" panose="020F0502020204030204" pitchFamily="34" charset="0"/>
              </a:rPr>
              <a:t>Shutty</a:t>
            </a:r>
            <a:r>
              <a:rPr lang="en-US" sz="1100" dirty="0" smtClean="0">
                <a:latin typeface="Calibri" panose="020F0502020204030204" pitchFamily="34" charset="0"/>
              </a:rPr>
              <a:t>, M., </a:t>
            </a:r>
            <a:r>
              <a:rPr lang="en-US" sz="1100" dirty="0" err="1" smtClean="0">
                <a:latin typeface="Calibri" panose="020F0502020204030204" pitchFamily="34" charset="0"/>
              </a:rPr>
              <a:t>Cundiff</a:t>
            </a:r>
            <a:r>
              <a:rPr lang="en-US" sz="1100" dirty="0" smtClean="0">
                <a:latin typeface="Calibri" panose="020F0502020204030204" pitchFamily="34" charset="0"/>
              </a:rPr>
              <a:t>, G., &amp; </a:t>
            </a:r>
            <a:r>
              <a:rPr lang="en-US" sz="1100" dirty="0" err="1" smtClean="0">
                <a:latin typeface="Calibri" panose="020F0502020204030204" pitchFamily="34" charset="0"/>
              </a:rPr>
              <a:t>DeGood</a:t>
            </a:r>
            <a:r>
              <a:rPr lang="en-US" sz="1100" dirty="0" smtClean="0">
                <a:latin typeface="Calibri" panose="020F0502020204030204" pitchFamily="34" charset="0"/>
              </a:rPr>
              <a:t>, D. (1992). Pain complaint and the weather: Weather sensitivity and symptom complaints</a:t>
            </a:r>
          </a:p>
          <a:p>
            <a:r>
              <a:rPr lang="en-US" sz="1100" dirty="0" smtClean="0">
                <a:latin typeface="Calibri" panose="020F0502020204030204" pitchFamily="34" charset="0"/>
              </a:rPr>
              <a:t>     in chronic pain patients.</a:t>
            </a:r>
            <a:r>
              <a:rPr lang="en-US" sz="1100" i="1" dirty="0" smtClean="0">
                <a:latin typeface="Calibri" panose="020F0502020204030204" pitchFamily="34" charset="0"/>
              </a:rPr>
              <a:t> Pain</a:t>
            </a:r>
            <a:r>
              <a:rPr lang="en-US" sz="1100" dirty="0" smtClean="0">
                <a:latin typeface="Calibri" panose="020F0502020204030204" pitchFamily="34" charset="0"/>
              </a:rPr>
              <a:t>, </a:t>
            </a:r>
            <a:r>
              <a:rPr lang="en-US" sz="1100" i="1" dirty="0" smtClean="0">
                <a:latin typeface="Calibri" panose="020F0502020204030204" pitchFamily="34" charset="0"/>
              </a:rPr>
              <a:t>49, </a:t>
            </a:r>
            <a:r>
              <a:rPr lang="en-US" sz="1100" dirty="0" smtClean="0">
                <a:latin typeface="Calibri" panose="020F0502020204030204" pitchFamily="34" charset="0"/>
              </a:rPr>
              <a:t>199-204.</a:t>
            </a:r>
            <a:endParaRPr lang="en-US" sz="1100" dirty="0">
              <a:latin typeface="Calibri" panose="020F0502020204030204" pitchFamily="34" charset="0"/>
            </a:endParaRPr>
          </a:p>
        </p:txBody>
      </p:sp>
    </p:spTree>
    <p:extLst>
      <p:ext uri="{BB962C8B-B14F-4D97-AF65-F5344CB8AC3E}">
        <p14:creationId xmlns:p14="http://schemas.microsoft.com/office/powerpoint/2010/main" val="1848171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436" y="838200"/>
            <a:ext cx="7268272" cy="1446550"/>
          </a:xfrm>
          <a:prstGeom prst="rect">
            <a:avLst/>
          </a:prstGeom>
          <a:noFill/>
        </p:spPr>
        <p:txBody>
          <a:bodyPr wrap="none" rtlCol="0">
            <a:spAutoFit/>
          </a:bodyPr>
          <a:lstStyle/>
          <a:p>
            <a:pPr algn="ctr"/>
            <a:r>
              <a:rPr lang="en-US" sz="4400" b="1" dirty="0" smtClean="0">
                <a:latin typeface="Calibri" panose="020F0502020204030204" pitchFamily="34" charset="0"/>
              </a:rPr>
              <a:t>Cold is an occupational hazard</a:t>
            </a:r>
          </a:p>
          <a:p>
            <a:pPr algn="ctr"/>
            <a:r>
              <a:rPr lang="en-US" sz="4400" b="1" dirty="0" smtClean="0">
                <a:latin typeface="Calibri" panose="020F0502020204030204" pitchFamily="34" charset="0"/>
              </a:rPr>
              <a:t>in agriculture</a:t>
            </a:r>
            <a:endParaRPr lang="en-US" sz="4400" b="1" dirty="0">
              <a:latin typeface="Calibri" panose="020F0502020204030204" pitchFamily="34" charset="0"/>
            </a:endParaRPr>
          </a:p>
        </p:txBody>
      </p:sp>
      <p:sp>
        <p:nvSpPr>
          <p:cNvPr id="3" name="TextBox 2"/>
          <p:cNvSpPr txBox="1"/>
          <p:nvPr/>
        </p:nvSpPr>
        <p:spPr>
          <a:xfrm>
            <a:off x="609600" y="2971800"/>
            <a:ext cx="3377528" cy="3108543"/>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latin typeface="Calibri" panose="020F0502020204030204" pitchFamily="34" charset="0"/>
              </a:rPr>
              <a:t>Disease flare-ups</a:t>
            </a:r>
          </a:p>
          <a:p>
            <a:pPr marL="457200" indent="-457200">
              <a:buFont typeface="Arial" panose="020B0604020202020204" pitchFamily="34" charset="0"/>
              <a:buChar char="•"/>
            </a:pP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Increase in injuries</a:t>
            </a:r>
          </a:p>
          <a:p>
            <a:pPr marL="457200" indent="-457200">
              <a:buFont typeface="Arial" panose="020B0604020202020204" pitchFamily="34" charset="0"/>
              <a:buChar char="•"/>
            </a:pP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Strains and sprains</a:t>
            </a:r>
          </a:p>
          <a:p>
            <a:pPr marL="457200" indent="-457200">
              <a:buFont typeface="Arial" panose="020B0604020202020204" pitchFamily="34" charset="0"/>
              <a:buChar char="•"/>
            </a:pP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Breathing issues </a:t>
            </a:r>
            <a:endParaRPr lang="en-US" sz="2800" dirty="0">
              <a:latin typeface="Calibri" panose="020F0502020204030204" pitchFamily="34" charset="0"/>
            </a:endParaRPr>
          </a:p>
        </p:txBody>
      </p:sp>
      <p:pic>
        <p:nvPicPr>
          <p:cNvPr id="3074" name="Picture 2" descr="http://www.standard.net/sites/default/files/imagecache/max_800/stories/2013/02/01/157968-1772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3416300" cy="194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2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766" y="762000"/>
            <a:ext cx="8266815" cy="1323439"/>
          </a:xfrm>
          <a:prstGeom prst="rect">
            <a:avLst/>
          </a:prstGeom>
          <a:noFill/>
        </p:spPr>
        <p:txBody>
          <a:bodyPr wrap="none" rtlCol="0">
            <a:spAutoFit/>
          </a:bodyPr>
          <a:lstStyle/>
          <a:p>
            <a:pPr algn="ctr"/>
            <a:r>
              <a:rPr lang="en-US" sz="4400" b="1" dirty="0" smtClean="0">
                <a:latin typeface="Calibri" panose="020F0502020204030204" pitchFamily="34" charset="0"/>
              </a:rPr>
              <a:t>What is cold stress?</a:t>
            </a:r>
          </a:p>
          <a:p>
            <a:pPr algn="ctr"/>
            <a:r>
              <a:rPr lang="en-US" sz="3600" b="1" dirty="0" smtClean="0">
                <a:latin typeface="Calibri" panose="020F0502020204030204" pitchFamily="34" charset="0"/>
              </a:rPr>
              <a:t>Factors that increase danger from the cold</a:t>
            </a:r>
            <a:endParaRPr lang="en-US" sz="3600" b="1" dirty="0">
              <a:latin typeface="Calibri" panose="020F0502020204030204" pitchFamily="34" charset="0"/>
            </a:endParaRPr>
          </a:p>
        </p:txBody>
      </p:sp>
      <p:sp>
        <p:nvSpPr>
          <p:cNvPr id="4" name="TextBox 3"/>
          <p:cNvSpPr txBox="1"/>
          <p:nvPr/>
        </p:nvSpPr>
        <p:spPr>
          <a:xfrm>
            <a:off x="1066800" y="2895600"/>
            <a:ext cx="7116051" cy="1569660"/>
          </a:xfrm>
          <a:prstGeom prst="rect">
            <a:avLst/>
          </a:prstGeom>
          <a:noFill/>
        </p:spPr>
        <p:txBody>
          <a:bodyPr wrap="none" rtlCol="0">
            <a:spAutoFit/>
          </a:bodyPr>
          <a:lstStyle/>
          <a:p>
            <a:r>
              <a:rPr lang="en-US" sz="3200" dirty="0" smtClean="0">
                <a:latin typeface="Calibri" panose="020F0502020204030204" pitchFamily="34" charset="0"/>
              </a:rPr>
              <a:t>Air movement		Wetness</a:t>
            </a:r>
          </a:p>
          <a:p>
            <a:r>
              <a:rPr lang="en-US" sz="3200" dirty="0" smtClean="0">
                <a:latin typeface="Calibri" panose="020F0502020204030204" pitchFamily="34" charset="0"/>
              </a:rPr>
              <a:t>Improper clothing	Physical condition</a:t>
            </a:r>
          </a:p>
          <a:p>
            <a:r>
              <a:rPr lang="en-US" sz="3200" dirty="0" smtClean="0">
                <a:latin typeface="Calibri" panose="020F0502020204030204" pitchFamily="34" charset="0"/>
              </a:rPr>
              <a:t>Tired or dehydrated	Medical conditions</a:t>
            </a:r>
            <a:endParaRPr lang="en-US" sz="3200" dirty="0">
              <a:latin typeface="Calibri" panose="020F0502020204030204" pitchFamily="34" charset="0"/>
            </a:endParaRPr>
          </a:p>
        </p:txBody>
      </p:sp>
      <p:pic>
        <p:nvPicPr>
          <p:cNvPr id="5122" name="Picture 2" descr="http://1.bp.blogspot.com/-zukMNrMD3Y0/TWYNg6WcKVI/AAAAAAAAAAg/HpNNyQUGbMY/s1600/IMG_02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876799"/>
            <a:ext cx="4557275" cy="139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7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258" y="762000"/>
            <a:ext cx="6483827" cy="1446550"/>
          </a:xfrm>
          <a:prstGeom prst="rect">
            <a:avLst/>
          </a:prstGeom>
          <a:noFill/>
        </p:spPr>
        <p:txBody>
          <a:bodyPr wrap="none" rtlCol="0">
            <a:spAutoFit/>
          </a:bodyPr>
          <a:lstStyle/>
          <a:p>
            <a:pPr algn="ctr"/>
            <a:r>
              <a:rPr lang="en-US" sz="4400" b="1" dirty="0" smtClean="0">
                <a:latin typeface="Calibri" panose="020F0502020204030204" pitchFamily="34" charset="0"/>
              </a:rPr>
              <a:t>Workers are at increased</a:t>
            </a:r>
          </a:p>
          <a:p>
            <a:pPr algn="ctr"/>
            <a:r>
              <a:rPr lang="en-US" sz="4400" b="1" dirty="0" smtClean="0">
                <a:latin typeface="Calibri" panose="020F0502020204030204" pitchFamily="34" charset="0"/>
              </a:rPr>
              <a:t>risk for cold stress due to…</a:t>
            </a:r>
            <a:endParaRPr lang="en-US" sz="4400" b="1" dirty="0">
              <a:latin typeface="Calibri" panose="020F0502020204030204" pitchFamily="34" charset="0"/>
            </a:endParaRPr>
          </a:p>
        </p:txBody>
      </p:sp>
      <p:sp>
        <p:nvSpPr>
          <p:cNvPr id="4" name="TextBox 3"/>
          <p:cNvSpPr txBox="1"/>
          <p:nvPr/>
        </p:nvSpPr>
        <p:spPr>
          <a:xfrm>
            <a:off x="1061936" y="2895600"/>
            <a:ext cx="3407151" cy="1569660"/>
          </a:xfrm>
          <a:prstGeom prst="rect">
            <a:avLst/>
          </a:prstGeom>
          <a:noFill/>
        </p:spPr>
        <p:txBody>
          <a:bodyPr wrap="none" rtlCol="0">
            <a:spAutoFit/>
          </a:bodyPr>
          <a:lstStyle/>
          <a:p>
            <a:r>
              <a:rPr lang="en-US" sz="3200" dirty="0" smtClean="0">
                <a:latin typeface="Calibri" panose="020F0502020204030204" pitchFamily="34" charset="0"/>
              </a:rPr>
              <a:t>Extreme conditions</a:t>
            </a:r>
          </a:p>
          <a:p>
            <a:r>
              <a:rPr lang="en-US" sz="3200" dirty="0" smtClean="0">
                <a:latin typeface="Calibri" panose="020F0502020204030204" pitchFamily="34" charset="0"/>
              </a:rPr>
              <a:t>Health risks</a:t>
            </a:r>
          </a:p>
          <a:p>
            <a:r>
              <a:rPr lang="en-US" sz="3200" dirty="0" smtClean="0">
                <a:latin typeface="Calibri" panose="020F0502020204030204" pitchFamily="34" charset="0"/>
              </a:rPr>
              <a:t>Being unprepared</a:t>
            </a:r>
            <a:endParaRPr lang="en-US" sz="3200" dirty="0">
              <a:latin typeface="Calibri" panose="020F0502020204030204" pitchFamily="34" charset="0"/>
            </a:endParaRPr>
          </a:p>
        </p:txBody>
      </p:sp>
      <p:pic>
        <p:nvPicPr>
          <p:cNvPr id="1028" name="Picture 4" descr="http://farmprogress.com/cdfm/Faress1/author/252/2013/10/usda_delivers_assistance_ranchers_affected_sd_blizzard_1_635180559929426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087" y="3962400"/>
            <a:ext cx="4362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86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853" y="838200"/>
            <a:ext cx="6745436" cy="1323439"/>
          </a:xfrm>
          <a:prstGeom prst="rect">
            <a:avLst/>
          </a:prstGeom>
          <a:noFill/>
        </p:spPr>
        <p:txBody>
          <a:bodyPr wrap="none" rtlCol="0">
            <a:spAutoFit/>
          </a:bodyPr>
          <a:lstStyle/>
          <a:p>
            <a:pPr algn="ctr"/>
            <a:r>
              <a:rPr lang="en-US" sz="4400" b="1" dirty="0" smtClean="0">
                <a:latin typeface="Calibri" panose="020F0502020204030204" pitchFamily="34" charset="0"/>
              </a:rPr>
              <a:t>Ease the pain in the home</a:t>
            </a:r>
          </a:p>
          <a:p>
            <a:pPr algn="ctr"/>
            <a:r>
              <a:rPr lang="en-US" sz="3600" b="1" dirty="0" smtClean="0">
                <a:latin typeface="Calibri" panose="020F0502020204030204" pitchFamily="34" charset="0"/>
              </a:rPr>
              <a:t>(what people with arthritis tell us)</a:t>
            </a:r>
            <a:endParaRPr lang="en-US" sz="3600" b="1" dirty="0">
              <a:latin typeface="Calibri" panose="020F0502020204030204" pitchFamily="34" charset="0"/>
            </a:endParaRPr>
          </a:p>
        </p:txBody>
      </p:sp>
      <p:sp>
        <p:nvSpPr>
          <p:cNvPr id="3" name="TextBox 2"/>
          <p:cNvSpPr txBox="1"/>
          <p:nvPr/>
        </p:nvSpPr>
        <p:spPr>
          <a:xfrm>
            <a:off x="533400" y="2667000"/>
            <a:ext cx="4053930" cy="2554545"/>
          </a:xfrm>
          <a:prstGeom prst="rect">
            <a:avLst/>
          </a:prstGeom>
          <a:noFill/>
        </p:spPr>
        <p:txBody>
          <a:bodyPr wrap="none" rtlCol="0">
            <a:spAutoFit/>
          </a:bodyPr>
          <a:lstStyle/>
          <a:p>
            <a:pPr marL="342900" indent="-342900">
              <a:buFont typeface="Arial" panose="020B0604020202020204" pitchFamily="34" charset="0"/>
              <a:buChar char="•"/>
            </a:pPr>
            <a:r>
              <a:rPr lang="en-US" sz="3200" dirty="0" smtClean="0">
                <a:latin typeface="Calibri" panose="020F0502020204030204" pitchFamily="34" charset="0"/>
              </a:rPr>
              <a:t>Don’t scrimp on heat</a:t>
            </a:r>
          </a:p>
          <a:p>
            <a:pPr marL="342900" indent="-342900">
              <a:buFont typeface="Arial" panose="020B0604020202020204" pitchFamily="34" charset="0"/>
              <a:buChar char="•"/>
            </a:pPr>
            <a:r>
              <a:rPr lang="en-US" sz="3200" dirty="0" smtClean="0">
                <a:latin typeface="Calibri" panose="020F0502020204030204" pitchFamily="34" charset="0"/>
              </a:rPr>
              <a:t>Plug in some warmth</a:t>
            </a:r>
          </a:p>
          <a:p>
            <a:pPr marL="342900" indent="-342900">
              <a:buFont typeface="Arial" panose="020B0604020202020204" pitchFamily="34" charset="0"/>
              <a:buChar char="•"/>
            </a:pPr>
            <a:r>
              <a:rPr lang="en-US" sz="3200" dirty="0" smtClean="0">
                <a:latin typeface="Calibri" panose="020F0502020204030204" pitchFamily="34" charset="0"/>
              </a:rPr>
              <a:t>Preheat</a:t>
            </a:r>
          </a:p>
          <a:p>
            <a:pPr marL="342900" indent="-342900">
              <a:buFont typeface="Arial" panose="020B0604020202020204" pitchFamily="34" charset="0"/>
              <a:buChar char="•"/>
            </a:pPr>
            <a:r>
              <a:rPr lang="en-US" sz="3200" dirty="0" smtClean="0">
                <a:latin typeface="Calibri" panose="020F0502020204030204" pitchFamily="34" charset="0"/>
              </a:rPr>
              <a:t>Loosen up</a:t>
            </a:r>
          </a:p>
          <a:p>
            <a:pPr marL="342900" indent="-342900">
              <a:buFont typeface="Arial" panose="020B0604020202020204" pitchFamily="34" charset="0"/>
              <a:buChar char="•"/>
            </a:pPr>
            <a:r>
              <a:rPr lang="en-US" sz="3200" dirty="0" smtClean="0">
                <a:latin typeface="Calibri" panose="020F0502020204030204" pitchFamily="34" charset="0"/>
              </a:rPr>
              <a:t>Treat yourself</a:t>
            </a:r>
            <a:endParaRPr lang="en-US" sz="3200" dirty="0">
              <a:latin typeface="Calibri" panose="020F0502020204030204" pitchFamily="34" charset="0"/>
            </a:endParaRPr>
          </a:p>
        </p:txBody>
      </p:sp>
      <p:pic>
        <p:nvPicPr>
          <p:cNvPr id="4098" name="Picture 2" descr="http://staceycookmassage.com/wp-content/uploads/2011/11/ArthritisHand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152" y="2438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gdotarthritisirelanddotcom.files.wordpress.com/2013/02/managing-p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64079"/>
            <a:ext cx="2324100" cy="211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29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710</TotalTime>
  <Words>3546</Words>
  <Application>Microsoft Office PowerPoint</Application>
  <PresentationFormat>On-screen Show (4:3)</PresentationFormat>
  <Paragraphs>205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Cold Work Injuries in Agriculture - Strategies for Prevention and Rehabilitation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Randolph R. Weigel</dc:creator>
  <cp:lastModifiedBy>Randolph R. Weigel</cp:lastModifiedBy>
  <cp:revision>66</cp:revision>
  <cp:lastPrinted>2014-03-07T19:28:52Z</cp:lastPrinted>
  <dcterms:created xsi:type="dcterms:W3CDTF">2014-03-01T18:58:30Z</dcterms:created>
  <dcterms:modified xsi:type="dcterms:W3CDTF">2014-03-10T15:07:38Z</dcterms:modified>
</cp:coreProperties>
</file>